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6" r:id="rId5"/>
    <p:sldId id="262" r:id="rId6"/>
    <p:sldId id="263" r:id="rId7"/>
    <p:sldId id="270" r:id="rId8"/>
    <p:sldId id="264" r:id="rId9"/>
    <p:sldId id="265" r:id="rId10"/>
    <p:sldId id="267" r:id="rId11"/>
    <p:sldId id="273"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1" y="3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20456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378307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418000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429275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213130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28354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325201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201316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420197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28584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DD9CC-8D88-4A3F-99E4-9BDFAF252957}" type="datetimeFigureOut">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0259B-A8EF-49E7-A914-033DD4AD5176}" type="slidenum">
              <a:rPr lang="en-US" smtClean="0"/>
              <a:t>‹#›</a:t>
            </a:fld>
            <a:endParaRPr lang="en-US" dirty="0"/>
          </a:p>
        </p:txBody>
      </p:sp>
    </p:spTree>
    <p:extLst>
      <p:ext uri="{BB962C8B-B14F-4D97-AF65-F5344CB8AC3E}">
        <p14:creationId xmlns:p14="http://schemas.microsoft.com/office/powerpoint/2010/main" val="239949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DD9CC-8D88-4A3F-99E4-9BDFAF252957}" type="datetimeFigureOut">
              <a:rPr lang="en-US" smtClean="0"/>
              <a:t>5/27/2015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0259B-A8EF-49E7-A914-033DD4AD5176}" type="slidenum">
              <a:rPr lang="en-US" smtClean="0"/>
              <a:t>‹#›</a:t>
            </a:fld>
            <a:endParaRPr lang="en-US" dirty="0"/>
          </a:p>
        </p:txBody>
      </p:sp>
    </p:spTree>
    <p:extLst>
      <p:ext uri="{BB962C8B-B14F-4D97-AF65-F5344CB8AC3E}">
        <p14:creationId xmlns:p14="http://schemas.microsoft.com/office/powerpoint/2010/main" val="9273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899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1709806"/>
            <a:ext cx="1600200" cy="461665"/>
          </a:xfrm>
          <a:prstGeom prst="rect">
            <a:avLst/>
          </a:prstGeom>
          <a:noFill/>
        </p:spPr>
        <p:txBody>
          <a:bodyPr wrap="square" rtlCol="0">
            <a:spAutoFit/>
          </a:bodyPr>
          <a:lstStyle/>
          <a:p>
            <a:r>
              <a:rPr lang="en-US" sz="2400" b="1" dirty="0">
                <a:solidFill>
                  <a:schemeClr val="bg1"/>
                </a:solidFill>
              </a:rPr>
              <a:t>ONE MIND</a:t>
            </a:r>
            <a:endParaRPr lang="en-US" sz="2400" b="1" dirty="0">
              <a:solidFill>
                <a:schemeClr val="bg1"/>
              </a:solidFill>
            </a:endParaRPr>
          </a:p>
        </p:txBody>
      </p:sp>
      <p:sp>
        <p:nvSpPr>
          <p:cNvPr id="5" name="TextBox 4"/>
          <p:cNvSpPr txBox="1"/>
          <p:nvPr/>
        </p:nvSpPr>
        <p:spPr>
          <a:xfrm>
            <a:off x="5029200" y="2895601"/>
            <a:ext cx="2286000" cy="830997"/>
          </a:xfrm>
          <a:prstGeom prst="rect">
            <a:avLst/>
          </a:prstGeom>
          <a:noFill/>
        </p:spPr>
        <p:txBody>
          <a:bodyPr wrap="square" rtlCol="0">
            <a:spAutoFit/>
          </a:bodyPr>
          <a:lstStyle/>
          <a:p>
            <a:r>
              <a:rPr lang="en-US" sz="2400" b="1" dirty="0">
                <a:solidFill>
                  <a:schemeClr val="bg1"/>
                </a:solidFill>
              </a:rPr>
              <a:t>         TWO HEMISPHERES</a:t>
            </a:r>
            <a:endParaRPr lang="en-US" sz="2400" b="1" dirty="0">
              <a:solidFill>
                <a:schemeClr val="bg1"/>
              </a:solidFill>
            </a:endParaRPr>
          </a:p>
        </p:txBody>
      </p:sp>
    </p:spTree>
    <p:extLst>
      <p:ext uri="{BB962C8B-B14F-4D97-AF65-F5344CB8AC3E}">
        <p14:creationId xmlns:p14="http://schemas.microsoft.com/office/powerpoint/2010/main" val="95267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8000">
              <a:schemeClr val="accent2"/>
            </a:gs>
            <a:gs pos="4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5000">
                <a:schemeClr val="accent1">
                  <a:lumMod val="60000"/>
                  <a:lumOff val="40000"/>
                </a:schemeClr>
              </a:gs>
              <a:gs pos="100000">
                <a:schemeClr val="accent1">
                  <a:tint val="23500"/>
                  <a:satMod val="160000"/>
                </a:schemeClr>
              </a:gs>
            </a:gsLst>
            <a:lin ang="5400000" scaled="0"/>
          </a:gradFill>
          <a:ln>
            <a:solidFill>
              <a:schemeClr val="accent2">
                <a:lumMod val="40000"/>
                <a:lumOff val="60000"/>
              </a:schemeClr>
            </a:solidFill>
          </a:ln>
          <a:effectLst>
            <a:glow rad="101600">
              <a:schemeClr val="accent2">
                <a:satMod val="175000"/>
                <a:alpha val="40000"/>
              </a:schemeClr>
            </a:glow>
          </a:effectLst>
        </p:spPr>
        <p:txBody>
          <a:bodyPr>
            <a:normAutofit/>
          </a:bodyPr>
          <a:lstStyle/>
          <a:p>
            <a:r>
              <a:rPr lang="en-US" sz="3200" dirty="0"/>
              <a:t>IMPEDIMENTS TO SUCCESSFUL COLLABORATION IN TBI DISCOVERY</a:t>
            </a:r>
            <a:endParaRPr lang="en-US" sz="3200" dirty="0"/>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r>
              <a:rPr lang="en-US" sz="2000" dirty="0"/>
              <a:t>A Societal Culture That Values Individual Discovery </a:t>
            </a:r>
          </a:p>
          <a:p>
            <a:r>
              <a:rPr lang="en-US" sz="2000" dirty="0"/>
              <a:t>An NIH Funding Culture That Favors Individual Research Discovery-RO1 Driven Research</a:t>
            </a:r>
          </a:p>
          <a:p>
            <a:r>
              <a:rPr lang="en-US" sz="2000" dirty="0"/>
              <a:t>An NIH RO1 Funding Culture That Emphasizes Innovation and Impact Which Are Not Necessarily Major Components of Collaborative Research</a:t>
            </a:r>
          </a:p>
          <a:p>
            <a:r>
              <a:rPr lang="en-US" sz="2000" dirty="0"/>
              <a:t>A Recent Trend in State-Supported Universities and a Long-Standing Practice in Private Universities That Faculty  Must Generate Significant Portions of Their Salary from Granting Agencies, with the NIH Being the Dominant Player in This Area of Support</a:t>
            </a:r>
          </a:p>
          <a:p>
            <a:r>
              <a:rPr lang="en-US" sz="2000" dirty="0"/>
              <a:t>The Recent Trend in Both Public and Private Institutions That Even the Award of Tenure Does Not Come With Complete Financial Support, Again With the Caveat That the Tenured Faculty Member Must Support Significant Portions of </a:t>
            </a:r>
            <a:r>
              <a:rPr lang="en-US" sz="2000" dirty="0" err="1"/>
              <a:t>HIS/Her</a:t>
            </a:r>
            <a:r>
              <a:rPr lang="en-US" sz="2000" dirty="0"/>
              <a:t> Salary Via Extramural Funding </a:t>
            </a:r>
          </a:p>
          <a:p>
            <a:r>
              <a:rPr lang="en-US" sz="2000" dirty="0"/>
              <a:t>The Net Result of All the Above Defaults to Competition Rather Than Collaboration</a:t>
            </a:r>
          </a:p>
          <a:p>
            <a:endParaRPr lang="en-US" sz="2000" dirty="0"/>
          </a:p>
          <a:p>
            <a:endParaRPr lang="en-US" sz="2000" dirty="0"/>
          </a:p>
          <a:p>
            <a:endParaRPr lang="en-US" sz="2000" dirty="0"/>
          </a:p>
        </p:txBody>
      </p:sp>
    </p:spTree>
    <p:extLst>
      <p:ext uri="{BB962C8B-B14F-4D97-AF65-F5344CB8AC3E}">
        <p14:creationId xmlns:p14="http://schemas.microsoft.com/office/powerpoint/2010/main" val="46860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dirty="0"/>
              <a:t>CAN THESE BARRIERS TO ROUTINE COLLABORATION IN TBI BE RESOLVED?</a:t>
            </a:r>
            <a:endParaRPr lang="en-US" sz="3200"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2400" dirty="0"/>
              <a:t>Removal of Some Barriers to Collaboration Will Require a Change in Culture At Both the University and Federal Funding Level</a:t>
            </a:r>
          </a:p>
          <a:p>
            <a:r>
              <a:rPr lang="en-US" sz="2400" dirty="0"/>
              <a:t>Successful Collaboration Will Require Some Refinement of Federal Agency Funding Practices To Support Major Collaboration That Is Not Necessarily Discovery Based. This Is Particularly So in Basic Science and Preclinical Investigations .</a:t>
            </a:r>
          </a:p>
          <a:p>
            <a:r>
              <a:rPr lang="en-US" sz="2400" dirty="0"/>
              <a:t>Successful Collaboration Will Also Require Some Realignment of University Tenure and Promotion Processes To Include More Recognition of Collaborative Efforts.</a:t>
            </a:r>
          </a:p>
          <a:p>
            <a:r>
              <a:rPr lang="en-US" sz="2400" dirty="0"/>
              <a:t>Successful Collaboration Will Also Be Best Served by a More Rational Underpinning of  University Faculty Salaries That Is Not So Highly Leveraged to Federal/Foundation Funding.</a:t>
            </a:r>
          </a:p>
          <a:p>
            <a:endParaRPr lang="en-US" sz="2400" dirty="0"/>
          </a:p>
        </p:txBody>
      </p:sp>
    </p:spTree>
    <p:extLst>
      <p:ext uri="{BB962C8B-B14F-4D97-AF65-F5344CB8AC3E}">
        <p14:creationId xmlns:p14="http://schemas.microsoft.com/office/powerpoint/2010/main" val="3597732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7620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00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098" name="Picture 2" descr="http://conte.caltech.edu/sites/default/files/imagecache/large/gallery/web_AgCC_WholeBrainFibers_Over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276351"/>
            <a:ext cx="10772775" cy="975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800" y="1665109"/>
            <a:ext cx="6172200" cy="1200329"/>
          </a:xfrm>
          <a:prstGeom prst="rect">
            <a:avLst/>
          </a:prstGeom>
          <a:noFill/>
        </p:spPr>
        <p:txBody>
          <a:bodyPr wrap="square" rtlCol="0">
            <a:spAutoFit/>
          </a:bodyPr>
          <a:lstStyle/>
          <a:p>
            <a:r>
              <a:rPr lang="en-US" sz="2400" dirty="0">
                <a:solidFill>
                  <a:schemeClr val="bg1"/>
                </a:solidFill>
              </a:rPr>
              <a:t>             CAN WE TRULY ESTABLISH AN INTERCONNECTED NETWORK THAT SUPPORTS             COLLABORATION  OVER COMPETITION </a:t>
            </a:r>
            <a:r>
              <a:rPr lang="en-US" sz="240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307439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10287000" cy="727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86200" y="2787402"/>
            <a:ext cx="4343400" cy="584775"/>
          </a:xfrm>
          <a:prstGeom prst="rect">
            <a:avLst/>
          </a:prstGeom>
          <a:solidFill>
            <a:schemeClr val="accent6">
              <a:lumMod val="20000"/>
              <a:lumOff val="80000"/>
            </a:schemeClr>
          </a:solidFill>
        </p:spPr>
        <p:txBody>
          <a:bodyPr wrap="square" rtlCol="0">
            <a:spAutoFit/>
          </a:bodyPr>
          <a:lstStyle/>
          <a:p>
            <a:r>
              <a:rPr lang="en-US" sz="3200" b="1" dirty="0"/>
              <a:t>FACTS VERSUS FICTION </a:t>
            </a:r>
            <a:endParaRPr lang="en-US" sz="3200" b="1" dirty="0"/>
          </a:p>
        </p:txBody>
      </p:sp>
    </p:spTree>
    <p:extLst>
      <p:ext uri="{BB962C8B-B14F-4D97-AF65-F5344CB8AC3E}">
        <p14:creationId xmlns:p14="http://schemas.microsoft.com/office/powerpoint/2010/main" val="251323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EVIDENCE FOR A MODEL OF COLLABORATION IN TBI</a:t>
            </a:r>
            <a:endParaRPr lang="en-US" sz="3200" dirty="0"/>
          </a:p>
        </p:txBody>
      </p:sp>
      <p:sp>
        <p:nvSpPr>
          <p:cNvPr id="3" name="Content Placeholder 2"/>
          <p:cNvSpPr>
            <a:spLocks noGrp="1"/>
          </p:cNvSpPr>
          <p:nvPr>
            <p:ph idx="1"/>
          </p:nvPr>
        </p:nvSpPr>
        <p:spPr/>
        <p:txBody>
          <a:bodyPr>
            <a:normAutofit/>
          </a:bodyPr>
          <a:lstStyle/>
          <a:p>
            <a:r>
              <a:rPr lang="en-US" sz="2000" dirty="0"/>
              <a:t>Historically , the Field of TBI Research Has Been a Model of Collaboration Particularly in Comparison to Other Neurological Disorders</a:t>
            </a:r>
          </a:p>
          <a:p>
            <a:r>
              <a:rPr lang="en-US" sz="2000" dirty="0"/>
              <a:t>Both the NNTS and INTS Societies Have Supported and Encouraged Young as well as New Investigators  and Their Collaboration Through the Provision of Large Numbers of Travel Grants and Society Prizes and Purses</a:t>
            </a:r>
          </a:p>
          <a:p>
            <a:r>
              <a:rPr lang="en-US" sz="2000" dirty="0"/>
              <a:t>A</a:t>
            </a:r>
            <a:r>
              <a:rPr lang="en-US" sz="2000" dirty="0"/>
              <a:t> History of Collaboration Has Been Particularly Impressive in the Clinical Arena Due the Fundamental Need for the Accrual of Large Numbers of Patients </a:t>
            </a:r>
          </a:p>
          <a:p>
            <a:r>
              <a:rPr lang="en-US" sz="2000" dirty="0"/>
              <a:t>The Field’s Journals, in Particular the Journal of Neurotrauma, Have Supported Collaboration Via the Publication of Large Numbers of Clinical and Basic Science Conference and Consensus Reports as well as Large, Multi-Authored Clinical Investigations. </a:t>
            </a:r>
          </a:p>
          <a:p>
            <a:r>
              <a:rPr lang="en-US" sz="2000" dirty="0"/>
              <a:t>Some Funding Agencies, Particularly the DoD, Have Supported Large Multi-Center, Preclinical Studies- Operation Brain Trauma Therapy.</a:t>
            </a:r>
          </a:p>
          <a:p>
            <a:endParaRPr lang="en-US" sz="2400" dirty="0"/>
          </a:p>
          <a:p>
            <a:endParaRPr lang="en-US" sz="2400" dirty="0"/>
          </a:p>
        </p:txBody>
      </p:sp>
    </p:spTree>
    <p:extLst>
      <p:ext uri="{BB962C8B-B14F-4D97-AF65-F5344CB8AC3E}">
        <p14:creationId xmlns:p14="http://schemas.microsoft.com/office/powerpoint/2010/main" val="146782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4" y="26988"/>
            <a:ext cx="2116137"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0" y="106364"/>
            <a:ext cx="3365500" cy="235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4" name="Text Box 3"/>
          <p:cNvSpPr txBox="1">
            <a:spLocks noChangeArrowheads="1"/>
          </p:cNvSpPr>
          <p:nvPr/>
        </p:nvSpPr>
        <p:spPr bwMode="auto">
          <a:xfrm rot="10800000" flipV="1">
            <a:off x="1447800" y="3949064"/>
            <a:ext cx="9175956" cy="1477328"/>
          </a:xfrm>
          <a:prstGeom prst="rect">
            <a:avLst/>
          </a:prstGeom>
          <a:solidFill>
            <a:schemeClr val="tx1"/>
          </a:solidFill>
          <a:ln w="57150">
            <a:solidFill>
              <a:srgbClr val="0070C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defRPr/>
            </a:pPr>
            <a:r>
              <a:rPr lang="en-US" b="1" dirty="0">
                <a:solidFill>
                  <a:schemeClr val="bg1"/>
                </a:solidFill>
                <a:latin typeface="Calibri" pitchFamily="34" charset="0"/>
              </a:rPr>
              <a:t>Patrick M. Kochanek, MD, MCCM, Helen Bramlett, PhD, C. Edward Dixon, PhD, </a:t>
            </a:r>
          </a:p>
          <a:p>
            <a:pPr eaLnBrk="0" hangingPunct="0">
              <a:defRPr/>
            </a:pPr>
            <a:r>
              <a:rPr lang="en-US" b="1" dirty="0">
                <a:solidFill>
                  <a:schemeClr val="bg1"/>
                </a:solidFill>
                <a:latin typeface="Calibri" pitchFamily="34" charset="0"/>
              </a:rPr>
              <a:t>Deborah A. Shear,  PhD, Stefania Mondello, MD, MPH, PhD, W. Dalton Dietrich, PhD, </a:t>
            </a:r>
          </a:p>
          <a:p>
            <a:pPr eaLnBrk="0" hangingPunct="0">
              <a:defRPr/>
            </a:pPr>
            <a:r>
              <a:rPr lang="en-US" b="1" dirty="0">
                <a:solidFill>
                  <a:schemeClr val="bg1"/>
                </a:solidFill>
                <a:latin typeface="Calibri" pitchFamily="34" charset="0"/>
              </a:rPr>
              <a:t>MAJ Kara Schmid, PhD, Ronald L. Hayes, PhD, Kevin K. Wang, PhD, Michael Catania, PhD, Olena Glushakova, MS, John Anagli, PhD, Audrey Lafrenaye, PhD,  John  T. Povlishock, PhD, and Frank C. Tortella, PhD</a:t>
            </a:r>
          </a:p>
        </p:txBody>
      </p:sp>
      <p:sp>
        <p:nvSpPr>
          <p:cNvPr id="2058" name="Rectangle 6"/>
          <p:cNvSpPr>
            <a:spLocks noChangeArrowheads="1"/>
          </p:cNvSpPr>
          <p:nvPr/>
        </p:nvSpPr>
        <p:spPr bwMode="auto">
          <a:xfrm>
            <a:off x="3579814" y="1604963"/>
            <a:ext cx="4810125" cy="838200"/>
          </a:xfrm>
          <a:prstGeom prst="rect">
            <a:avLst/>
          </a:prstGeom>
          <a:solidFill>
            <a:schemeClr val="bg1"/>
          </a:solidFill>
          <a:ln>
            <a:noFill/>
          </a:ln>
          <a:extLst>
            <a:ext uri="{91240B29-F687-4F45-9708-019B960494DF}">
              <a14:hiddenLine xmlns:a14="http://schemas.microsoft.com/office/drawing/2010/main" w="76200">
                <a:solidFill>
                  <a:srgbClr val="000000"/>
                </a:solidFill>
                <a:miter lim="800000"/>
                <a:headEnd/>
                <a:tailEnd/>
              </a14:hiddenLine>
            </a:ext>
          </a:extLst>
        </p:spPr>
        <p:txBody>
          <a:bodyPr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r>
              <a:rPr lang="en-US" altLang="en-US" sz="2000" b="1" dirty="0">
                <a:solidFill>
                  <a:srgbClr val="004A82"/>
                </a:solidFill>
                <a:latin typeface="Calibri" pitchFamily="34" charset="0"/>
              </a:rPr>
              <a:t>The Thrill of Victory &amp; the Agony of Defeat</a:t>
            </a:r>
          </a:p>
        </p:txBody>
      </p:sp>
      <p:pic>
        <p:nvPicPr>
          <p:cNvPr id="20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6" y="1588"/>
            <a:ext cx="48117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4100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38650" y="1852614"/>
            <a:ext cx="6026150" cy="4376737"/>
            <a:chOff x="1836" y="1167"/>
            <a:chExt cx="3796" cy="2757"/>
          </a:xfrm>
        </p:grpSpPr>
        <p:cxnSp>
          <p:nvCxnSpPr>
            <p:cNvPr id="3222" name="AutoShape 3"/>
            <p:cNvCxnSpPr>
              <a:cxnSpLocks noChangeShapeType="1"/>
            </p:cNvCxnSpPr>
            <p:nvPr/>
          </p:nvCxnSpPr>
          <p:spPr bwMode="auto">
            <a:xfrm>
              <a:off x="1836" y="2170"/>
              <a:ext cx="2204" cy="1459"/>
            </a:xfrm>
            <a:prstGeom prst="curvedConnector2">
              <a:avLst/>
            </a:prstGeom>
            <a:noFill/>
            <a:ln w="104775">
              <a:solidFill>
                <a:srgbClr val="FFFF00"/>
              </a:solidFill>
              <a:prstDash val="sysDot"/>
              <a:round/>
              <a:headEnd/>
              <a:tailEnd type="triangle" w="med" len="med"/>
            </a:ln>
            <a:extLst>
              <a:ext uri="{909E8E84-426E-40DD-AFC4-6F175D3DCCD1}">
                <a14:hiddenFill xmlns:a14="http://schemas.microsoft.com/office/drawing/2010/main">
                  <a:noFill/>
                </a14:hiddenFill>
              </a:ext>
            </a:extLst>
          </p:spPr>
        </p:cxnSp>
        <p:grpSp>
          <p:nvGrpSpPr>
            <p:cNvPr id="3223" name="Group 4"/>
            <p:cNvGrpSpPr>
              <a:grpSpLocks/>
            </p:cNvGrpSpPr>
            <p:nvPr/>
          </p:nvGrpSpPr>
          <p:grpSpPr bwMode="auto">
            <a:xfrm>
              <a:off x="1969" y="1167"/>
              <a:ext cx="3663" cy="2757"/>
              <a:chOff x="1969" y="1167"/>
              <a:chExt cx="3663" cy="2757"/>
            </a:xfrm>
          </p:grpSpPr>
          <p:cxnSp>
            <p:nvCxnSpPr>
              <p:cNvPr id="3224" name="AutoShape 5"/>
              <p:cNvCxnSpPr>
                <a:cxnSpLocks noChangeShapeType="1"/>
              </p:cNvCxnSpPr>
              <p:nvPr/>
            </p:nvCxnSpPr>
            <p:spPr bwMode="auto">
              <a:xfrm rot="5400000" flipH="1" flipV="1">
                <a:off x="3979" y="2017"/>
                <a:ext cx="2439" cy="739"/>
              </a:xfrm>
              <a:prstGeom prst="curvedConnector4">
                <a:avLst>
                  <a:gd name="adj1" fmla="val 39861"/>
                  <a:gd name="adj2" fmla="val 119486"/>
                </a:avLst>
              </a:prstGeom>
              <a:noFill/>
              <a:ln w="38100">
                <a:solidFill>
                  <a:srgbClr val="FFFF00"/>
                </a:solidFill>
                <a:prstDash val="sysDot"/>
                <a:round/>
                <a:headEnd/>
                <a:tailEnd type="triangle" w="med" len="med"/>
              </a:ln>
              <a:extLst>
                <a:ext uri="{909E8E84-426E-40DD-AFC4-6F175D3DCCD1}">
                  <a14:hiddenFill xmlns:a14="http://schemas.microsoft.com/office/drawing/2010/main">
                    <a:noFill/>
                  </a14:hiddenFill>
                </a:ext>
              </a:extLst>
            </p:spPr>
          </p:cxnSp>
          <p:sp>
            <p:nvSpPr>
              <p:cNvPr id="3" name="Rectangle 6"/>
              <p:cNvSpPr>
                <a:spLocks noChangeArrowheads="1"/>
              </p:cNvSpPr>
              <p:nvPr/>
            </p:nvSpPr>
            <p:spPr bwMode="auto">
              <a:xfrm>
                <a:off x="4026" y="3606"/>
                <a:ext cx="1606" cy="296"/>
              </a:xfrm>
              <a:prstGeom prst="rect">
                <a:avLst/>
              </a:prstGeom>
              <a:solidFill>
                <a:srgbClr val="FFFF00"/>
              </a:solidFill>
              <a:ln w="12700">
                <a:solidFill>
                  <a:schemeClr val="tx1"/>
                </a:solidFill>
                <a:miter lim="800000"/>
                <a:headEnd/>
                <a:tailEnd/>
              </a:ln>
              <a:effectLst>
                <a:innerShdw blurRad="63500" dist="50800" dir="5400000">
                  <a:prstClr val="black">
                    <a:alpha val="50000"/>
                  </a:prstClr>
                </a:innerShdw>
              </a:effectLst>
            </p:spPr>
            <p:txBody>
              <a:bodyPr wrap="none" lIns="92075" tIns="46038" rIns="92075" bIns="46038">
                <a:spAutoFit/>
              </a:bodyPr>
              <a:lstStyle/>
              <a:p>
                <a:pPr eaLnBrk="0" hangingPunct="0">
                  <a:defRPr/>
                </a:pPr>
                <a:r>
                  <a:rPr lang="en-US" sz="2400" b="1" dirty="0">
                    <a:solidFill>
                      <a:schemeClr val="tx2"/>
                    </a:solidFill>
                    <a:latin typeface="Arial" pitchFamily="34" charset="0"/>
                  </a:rPr>
                  <a:t>INFLAMMATION</a:t>
                </a:r>
              </a:p>
            </p:txBody>
          </p:sp>
          <p:cxnSp>
            <p:nvCxnSpPr>
              <p:cNvPr id="3228" name="AutoShape 7"/>
              <p:cNvCxnSpPr>
                <a:cxnSpLocks noChangeShapeType="1"/>
              </p:cNvCxnSpPr>
              <p:nvPr/>
            </p:nvCxnSpPr>
            <p:spPr bwMode="auto">
              <a:xfrm rot="5400000">
                <a:off x="3387" y="2483"/>
                <a:ext cx="23" cy="2860"/>
              </a:xfrm>
              <a:prstGeom prst="curvedConnector2">
                <a:avLst/>
              </a:prstGeom>
              <a:noFill/>
              <a:ln w="38100">
                <a:solidFill>
                  <a:srgbClr val="FFFF00"/>
                </a:solidFill>
                <a:prstDash val="sysDot"/>
                <a:round/>
                <a:headEnd/>
                <a:tailEnd type="triangle" w="med" len="med"/>
              </a:ln>
              <a:extLst>
                <a:ext uri="{909E8E84-426E-40DD-AFC4-6F175D3DCCD1}">
                  <a14:hiddenFill xmlns:a14="http://schemas.microsoft.com/office/drawing/2010/main">
                    <a:noFill/>
                  </a14:hiddenFill>
                </a:ext>
              </a:extLst>
            </p:spPr>
          </p:cxnSp>
          <p:cxnSp>
            <p:nvCxnSpPr>
              <p:cNvPr id="3229" name="AutoShape 8"/>
              <p:cNvCxnSpPr>
                <a:cxnSpLocks noChangeShapeType="1"/>
                <a:endCxn id="264252" idx="3"/>
              </p:cNvCxnSpPr>
              <p:nvPr/>
            </p:nvCxnSpPr>
            <p:spPr bwMode="auto">
              <a:xfrm flipH="1" flipV="1">
                <a:off x="3726" y="3773"/>
                <a:ext cx="300" cy="15"/>
              </a:xfrm>
              <a:prstGeom prst="straightConnector1">
                <a:avLst/>
              </a:prstGeom>
              <a:noFill/>
              <a:ln w="38100">
                <a:solidFill>
                  <a:srgbClr val="FFFF00"/>
                </a:solidFill>
                <a:prstDash val="sysDot"/>
                <a:round/>
                <a:headEnd/>
                <a:tailEnd type="triangle" w="med" len="med"/>
              </a:ln>
              <a:extLst>
                <a:ext uri="{909E8E84-426E-40DD-AFC4-6F175D3DCCD1}">
                  <a14:hiddenFill xmlns:a14="http://schemas.microsoft.com/office/drawing/2010/main">
                    <a:noFill/>
                  </a14:hiddenFill>
                </a:ext>
              </a:extLst>
            </p:spPr>
          </p:cxnSp>
        </p:grpSp>
      </p:grpSp>
      <p:grpSp>
        <p:nvGrpSpPr>
          <p:cNvPr id="5" name="Group 9"/>
          <p:cNvGrpSpPr>
            <a:grpSpLocks/>
          </p:cNvGrpSpPr>
          <p:nvPr/>
        </p:nvGrpSpPr>
        <p:grpSpPr bwMode="auto">
          <a:xfrm>
            <a:off x="3429000" y="177800"/>
            <a:ext cx="5257800" cy="901700"/>
            <a:chOff x="2157" y="112"/>
            <a:chExt cx="1445" cy="568"/>
          </a:xfrm>
          <a:scene3d>
            <a:camera prst="orthographicFront">
              <a:rot lat="0" lon="0" rev="0"/>
            </a:camera>
            <a:lightRig rig="balanced" dir="t">
              <a:rot lat="0" lon="0" rev="8700000"/>
            </a:lightRig>
          </a:scene3d>
        </p:grpSpPr>
        <p:sp>
          <p:nvSpPr>
            <p:cNvPr id="11349" name="Rectangle 10"/>
            <p:cNvSpPr>
              <a:spLocks noChangeArrowheads="1"/>
            </p:cNvSpPr>
            <p:nvPr/>
          </p:nvSpPr>
          <p:spPr bwMode="auto">
            <a:xfrm>
              <a:off x="2450" y="259"/>
              <a:ext cx="861" cy="301"/>
            </a:xfrm>
            <a:prstGeom prst="rect">
              <a:avLst/>
            </a:prstGeom>
            <a:solidFill>
              <a:srgbClr val="FF6600"/>
            </a:solidFill>
            <a:ln w="9525">
              <a:noFill/>
              <a:miter lim="800000"/>
              <a:headEnd/>
              <a:tailEnd/>
            </a:ln>
            <a:effectLst>
              <a:outerShdw blurRad="44450" dist="27940" dir="5400000" algn="ctr">
                <a:srgbClr val="000000">
                  <a:alpha val="32000"/>
                </a:srgbClr>
              </a:outerShdw>
            </a:effectLst>
            <a:sp3d>
              <a:bevelT w="190500" h="38100"/>
            </a:sp3d>
          </p:spPr>
          <p:txBody>
            <a:bodyPr/>
            <a:lstStyle/>
            <a:p>
              <a:pPr>
                <a:defRPr/>
              </a:pPr>
              <a:endParaRPr lang="en-US" dirty="0"/>
            </a:p>
          </p:txBody>
        </p:sp>
        <p:grpSp>
          <p:nvGrpSpPr>
            <p:cNvPr id="6" name="Group 11"/>
            <p:cNvGrpSpPr>
              <a:grpSpLocks/>
            </p:cNvGrpSpPr>
            <p:nvPr/>
          </p:nvGrpSpPr>
          <p:grpSpPr bwMode="auto">
            <a:xfrm>
              <a:off x="2157" y="112"/>
              <a:ext cx="1445" cy="568"/>
              <a:chOff x="2157" y="112"/>
              <a:chExt cx="1445" cy="568"/>
            </a:xfrm>
          </p:grpSpPr>
          <p:sp>
            <p:nvSpPr>
              <p:cNvPr id="11351" name="AutoShape 12"/>
              <p:cNvSpPr>
                <a:spLocks noChangeArrowheads="1"/>
              </p:cNvSpPr>
              <p:nvPr/>
            </p:nvSpPr>
            <p:spPr bwMode="auto">
              <a:xfrm>
                <a:off x="2157" y="112"/>
                <a:ext cx="1445" cy="568"/>
              </a:xfrm>
              <a:prstGeom prst="star16">
                <a:avLst>
                  <a:gd name="adj" fmla="val 37500"/>
                </a:avLst>
              </a:prstGeom>
              <a:solidFill>
                <a:srgbClr val="FF6600"/>
              </a:solidFill>
              <a:ln w="12700">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US" dirty="0"/>
              </a:p>
            </p:txBody>
          </p:sp>
          <p:sp>
            <p:nvSpPr>
              <p:cNvPr id="264205" name="Rectangle 13"/>
              <p:cNvSpPr>
                <a:spLocks noChangeArrowheads="1"/>
              </p:cNvSpPr>
              <p:nvPr/>
            </p:nvSpPr>
            <p:spPr bwMode="auto">
              <a:xfrm>
                <a:off x="2629" y="192"/>
                <a:ext cx="503" cy="407"/>
              </a:xfrm>
              <a:prstGeom prst="rect">
                <a:avLst/>
              </a:prstGeom>
              <a:solidFill>
                <a:srgbClr val="FF6600"/>
              </a:solid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defRPr/>
                </a:pPr>
                <a:r>
                  <a:rPr lang="en-US" sz="2400" b="1" dirty="0">
                    <a:solidFill>
                      <a:srgbClr val="FFFFFF"/>
                    </a:solidFill>
                    <a:effectLst>
                      <a:outerShdw blurRad="38100" dist="38100" dir="2700000" algn="tl">
                        <a:srgbClr val="000000"/>
                      </a:outerShdw>
                    </a:effectLst>
                    <a:latin typeface="Arial" charset="0"/>
                  </a:rPr>
                  <a:t>SEVERE TBI</a:t>
                </a:r>
              </a:p>
              <a:p>
                <a:pPr eaLnBrk="0" hangingPunct="0">
                  <a:defRPr/>
                </a:pPr>
                <a:r>
                  <a:rPr lang="en-US" b="1" dirty="0">
                    <a:solidFill>
                      <a:srgbClr val="FFFFFF"/>
                    </a:solidFill>
                    <a:effectLst>
                      <a:outerShdw blurRad="38100" dist="38100" dir="2700000" algn="tl">
                        <a:srgbClr val="000000"/>
                      </a:outerShdw>
                    </a:effectLst>
                    <a:latin typeface="Arial" charset="0"/>
                  </a:rPr>
                  <a:t>Classical View</a:t>
                </a:r>
                <a:endParaRPr lang="en-US" b="1" dirty="0">
                  <a:effectLst>
                    <a:outerShdw blurRad="38100" dist="38100" dir="2700000" algn="tl">
                      <a:srgbClr val="FFFFFF"/>
                    </a:outerShdw>
                  </a:effectLst>
                  <a:latin typeface="Arial" charset="0"/>
                </a:endParaRPr>
              </a:p>
            </p:txBody>
          </p:sp>
        </p:grpSp>
      </p:grpSp>
      <p:grpSp>
        <p:nvGrpSpPr>
          <p:cNvPr id="7" name="Group 14"/>
          <p:cNvGrpSpPr>
            <a:grpSpLocks/>
          </p:cNvGrpSpPr>
          <p:nvPr/>
        </p:nvGrpSpPr>
        <p:grpSpPr bwMode="auto">
          <a:xfrm>
            <a:off x="4376738" y="1116014"/>
            <a:ext cx="3446462" cy="1317625"/>
            <a:chOff x="1797" y="703"/>
            <a:chExt cx="2171" cy="830"/>
          </a:xfrm>
          <a:scene3d>
            <a:camera prst="orthographicFront">
              <a:rot lat="0" lon="0" rev="0"/>
            </a:camera>
            <a:lightRig rig="balanced" dir="t">
              <a:rot lat="0" lon="0" rev="8700000"/>
            </a:lightRig>
          </a:scene3d>
        </p:grpSpPr>
        <p:sp>
          <p:nvSpPr>
            <p:cNvPr id="11347" name="Freeform 15"/>
            <p:cNvSpPr>
              <a:spLocks/>
            </p:cNvSpPr>
            <p:nvPr/>
          </p:nvSpPr>
          <p:spPr bwMode="auto">
            <a:xfrm>
              <a:off x="2773" y="703"/>
              <a:ext cx="213" cy="168"/>
            </a:xfrm>
            <a:custGeom>
              <a:avLst/>
              <a:gdLst>
                <a:gd name="T0" fmla="*/ 0 w 425"/>
                <a:gd name="T1" fmla="*/ 0 h 338"/>
                <a:gd name="T2" fmla="*/ 1 w 425"/>
                <a:gd name="T3" fmla="*/ 0 h 338"/>
                <a:gd name="T4" fmla="*/ 1 w 425"/>
                <a:gd name="T5" fmla="*/ 0 h 338"/>
                <a:gd name="T6" fmla="*/ 1 w 425"/>
                <a:gd name="T7" fmla="*/ 0 h 338"/>
                <a:gd name="T8" fmla="*/ 1 w 425"/>
                <a:gd name="T9" fmla="*/ 0 h 338"/>
                <a:gd name="T10" fmla="*/ 1 w 425"/>
                <a:gd name="T11" fmla="*/ 0 h 338"/>
                <a:gd name="T12" fmla="*/ 1 w 425"/>
                <a:gd name="T13" fmla="*/ 0 h 338"/>
                <a:gd name="T14" fmla="*/ 0 w 425"/>
                <a:gd name="T15" fmla="*/ 0 h 338"/>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338"/>
                <a:gd name="T26" fmla="*/ 425 w 42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338">
                  <a:moveTo>
                    <a:pt x="0" y="169"/>
                  </a:moveTo>
                  <a:lnTo>
                    <a:pt x="106" y="169"/>
                  </a:lnTo>
                  <a:lnTo>
                    <a:pt x="106" y="0"/>
                  </a:lnTo>
                  <a:lnTo>
                    <a:pt x="319" y="0"/>
                  </a:lnTo>
                  <a:lnTo>
                    <a:pt x="319" y="169"/>
                  </a:lnTo>
                  <a:lnTo>
                    <a:pt x="425" y="169"/>
                  </a:lnTo>
                  <a:lnTo>
                    <a:pt x="212" y="338"/>
                  </a:lnTo>
                  <a:lnTo>
                    <a:pt x="0" y="169"/>
                  </a:lnTo>
                  <a:close/>
                </a:path>
              </a:pathLst>
            </a:custGeom>
            <a:solidFill>
              <a:srgbClr val="33CC33"/>
            </a:solidFill>
            <a:ln w="11113">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dirty="0"/>
            </a:p>
          </p:txBody>
        </p:sp>
        <p:sp>
          <p:nvSpPr>
            <p:cNvPr id="11348" name="Rectangle 16"/>
            <p:cNvSpPr>
              <a:spLocks noChangeArrowheads="1"/>
            </p:cNvSpPr>
            <p:nvPr/>
          </p:nvSpPr>
          <p:spPr bwMode="auto">
            <a:xfrm>
              <a:off x="1797" y="893"/>
              <a:ext cx="2171" cy="640"/>
            </a:xfrm>
            <a:prstGeom prst="rect">
              <a:avLst/>
            </a:prstGeom>
            <a:solidFill>
              <a:srgbClr val="33CC33"/>
            </a:solidFill>
            <a:ln w="12700">
              <a:noFill/>
              <a:miter lim="800000"/>
              <a:headEnd/>
              <a:tailEnd/>
            </a:ln>
            <a:effectLst>
              <a:outerShdw blurRad="44450" dist="27940" dir="5400000" algn="ctr">
                <a:srgbClr val="000000">
                  <a:alpha val="32000"/>
                </a:srgbClr>
              </a:outerShdw>
            </a:effectLst>
            <a:sp3d>
              <a:bevelT w="190500" h="38100"/>
            </a:sp3d>
          </p:spPr>
          <p:txBody>
            <a:bodyPr wrap="none" lIns="92075" tIns="46038" rIns="92075" bIns="46038">
              <a:spAutoFit/>
            </a:bodyPr>
            <a:lstStyle/>
            <a:p>
              <a:pPr eaLnBrk="0" hangingPunct="0">
                <a:defRPr/>
              </a:pPr>
              <a:r>
                <a:rPr lang="en-US" sz="2000" b="1" dirty="0">
                  <a:solidFill>
                    <a:srgbClr val="FFFFFF"/>
                  </a:solidFill>
                  <a:latin typeface="Arial" pitchFamily="34" charset="0"/>
                </a:rPr>
                <a:t>DIRECT PARENCHYMAL &amp;</a:t>
              </a:r>
            </a:p>
            <a:p>
              <a:pPr eaLnBrk="0" hangingPunct="0">
                <a:defRPr/>
              </a:pPr>
              <a:r>
                <a:rPr lang="en-US" sz="2000" b="1" dirty="0">
                  <a:solidFill>
                    <a:srgbClr val="FFFFFF"/>
                  </a:solidFill>
                  <a:latin typeface="Arial" pitchFamily="34" charset="0"/>
                </a:rPr>
                <a:t>VASCULAR DISRUPTION</a:t>
              </a:r>
            </a:p>
            <a:p>
              <a:pPr eaLnBrk="0" hangingPunct="0">
                <a:defRPr/>
              </a:pPr>
              <a:r>
                <a:rPr lang="en-US" sz="2000" b="1" dirty="0">
                  <a:solidFill>
                    <a:srgbClr val="FFFFFF"/>
                  </a:solidFill>
                  <a:latin typeface="Arial" pitchFamily="34" charset="0"/>
                </a:rPr>
                <a:t>AND DEPOLORIZATION</a:t>
              </a:r>
            </a:p>
          </p:txBody>
        </p:sp>
      </p:grpSp>
      <p:grpSp>
        <p:nvGrpSpPr>
          <p:cNvPr id="19" name="Group 88"/>
          <p:cNvGrpSpPr>
            <a:grpSpLocks/>
          </p:cNvGrpSpPr>
          <p:nvPr/>
        </p:nvGrpSpPr>
        <p:grpSpPr bwMode="auto">
          <a:xfrm>
            <a:off x="1524000" y="4162426"/>
            <a:ext cx="4592638" cy="2695575"/>
            <a:chOff x="0" y="4162425"/>
            <a:chExt cx="4592451" cy="2695575"/>
          </a:xfrm>
        </p:grpSpPr>
        <p:grpSp>
          <p:nvGrpSpPr>
            <p:cNvPr id="3195" name="Group 84"/>
            <p:cNvGrpSpPr>
              <a:grpSpLocks/>
            </p:cNvGrpSpPr>
            <p:nvPr/>
          </p:nvGrpSpPr>
          <p:grpSpPr bwMode="auto">
            <a:xfrm>
              <a:off x="0" y="4162425"/>
              <a:ext cx="4283076" cy="2695575"/>
              <a:chOff x="-36" y="2622"/>
              <a:chExt cx="2698" cy="1698"/>
            </a:xfrm>
          </p:grpSpPr>
          <p:grpSp>
            <p:nvGrpSpPr>
              <p:cNvPr id="3202" name="Group 68"/>
              <p:cNvGrpSpPr>
                <a:grpSpLocks/>
              </p:cNvGrpSpPr>
              <p:nvPr/>
            </p:nvGrpSpPr>
            <p:grpSpPr bwMode="auto">
              <a:xfrm>
                <a:off x="-36" y="3704"/>
                <a:ext cx="987" cy="616"/>
                <a:chOff x="0" y="3704"/>
                <a:chExt cx="987" cy="616"/>
              </a:xfrm>
            </p:grpSpPr>
            <p:sp>
              <p:nvSpPr>
                <p:cNvPr id="11302" name="AutoShape 69"/>
                <p:cNvSpPr>
                  <a:spLocks noChangeArrowheads="1"/>
                </p:cNvSpPr>
                <p:nvPr/>
              </p:nvSpPr>
              <p:spPr bwMode="auto">
                <a:xfrm>
                  <a:off x="0" y="3704"/>
                  <a:ext cx="987" cy="616"/>
                </a:xfrm>
                <a:prstGeom prst="star16">
                  <a:avLst>
                    <a:gd name="adj" fmla="val 37500"/>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p>
              </p:txBody>
            </p:sp>
            <p:sp>
              <p:nvSpPr>
                <p:cNvPr id="3221" name="Rectangle 70"/>
                <p:cNvSpPr>
                  <a:spLocks noChangeArrowheads="1"/>
                </p:cNvSpPr>
                <p:nvPr/>
              </p:nvSpPr>
              <p:spPr bwMode="auto">
                <a:xfrm>
                  <a:off x="97" y="3910"/>
                  <a:ext cx="7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1600" b="1" dirty="0">
                      <a:solidFill>
                        <a:schemeClr val="accent1"/>
                      </a:solidFill>
                      <a:latin typeface="Arial" charset="0"/>
                    </a:rPr>
                    <a:t>NECROSIS</a:t>
                  </a:r>
                </a:p>
              </p:txBody>
            </p:sp>
          </p:grpSp>
          <p:sp>
            <p:nvSpPr>
              <p:cNvPr id="11293" name="AutoShape 71"/>
              <p:cNvSpPr>
                <a:spLocks noChangeArrowheads="1"/>
              </p:cNvSpPr>
              <p:nvPr/>
            </p:nvSpPr>
            <p:spPr bwMode="auto">
              <a:xfrm>
                <a:off x="110" y="2622"/>
                <a:ext cx="1179" cy="674"/>
              </a:xfrm>
              <a:prstGeom prst="star16">
                <a:avLst>
                  <a:gd name="adj" fmla="val 37500"/>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p>
            </p:txBody>
          </p:sp>
          <p:sp>
            <p:nvSpPr>
              <p:cNvPr id="3206" name="Rectangle 72"/>
              <p:cNvSpPr>
                <a:spLocks noChangeArrowheads="1"/>
              </p:cNvSpPr>
              <p:nvPr/>
            </p:nvSpPr>
            <p:spPr bwMode="auto">
              <a:xfrm>
                <a:off x="429" y="2729"/>
                <a:ext cx="5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2000" b="1" dirty="0">
                    <a:solidFill>
                      <a:schemeClr val="accent1"/>
                    </a:solidFill>
                    <a:latin typeface="Arial" charset="0"/>
                  </a:rPr>
                  <a:t>Cell </a:t>
                </a:r>
              </a:p>
              <a:p>
                <a:pPr algn="ctr">
                  <a:spcBef>
                    <a:spcPct val="0"/>
                  </a:spcBef>
                  <a:buClrTx/>
                  <a:buFontTx/>
                  <a:buNone/>
                </a:pPr>
                <a:r>
                  <a:rPr lang="en-US" altLang="en-US" sz="2000" b="1" dirty="0">
                    <a:solidFill>
                      <a:schemeClr val="accent1"/>
                    </a:solidFill>
                    <a:latin typeface="Arial" charset="0"/>
                  </a:rPr>
                  <a:t>Death</a:t>
                </a:r>
              </a:p>
            </p:txBody>
          </p:sp>
          <p:grpSp>
            <p:nvGrpSpPr>
              <p:cNvPr id="3207" name="Group 73"/>
              <p:cNvGrpSpPr>
                <a:grpSpLocks/>
              </p:cNvGrpSpPr>
              <p:nvPr/>
            </p:nvGrpSpPr>
            <p:grpSpPr bwMode="auto">
              <a:xfrm>
                <a:off x="768" y="3564"/>
                <a:ext cx="1211" cy="470"/>
                <a:chOff x="1141" y="3572"/>
                <a:chExt cx="1211" cy="470"/>
              </a:xfrm>
            </p:grpSpPr>
            <p:sp>
              <p:nvSpPr>
                <p:cNvPr id="11300" name="AutoShape 74"/>
                <p:cNvSpPr>
                  <a:spLocks noChangeArrowheads="1"/>
                </p:cNvSpPr>
                <p:nvPr/>
              </p:nvSpPr>
              <p:spPr bwMode="auto">
                <a:xfrm>
                  <a:off x="1141" y="3572"/>
                  <a:ext cx="1211" cy="470"/>
                </a:xfrm>
                <a:prstGeom prst="star16">
                  <a:avLst>
                    <a:gd name="adj" fmla="val 37500"/>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p>
              </p:txBody>
            </p:sp>
            <p:sp>
              <p:nvSpPr>
                <p:cNvPr id="3217" name="Rectangle 75"/>
                <p:cNvSpPr>
                  <a:spLocks noChangeArrowheads="1"/>
                </p:cNvSpPr>
                <p:nvPr/>
              </p:nvSpPr>
              <p:spPr bwMode="auto">
                <a:xfrm>
                  <a:off x="1288" y="3666"/>
                  <a:ext cx="86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1600" b="1" dirty="0">
                      <a:solidFill>
                        <a:schemeClr val="accent1"/>
                      </a:solidFill>
                      <a:latin typeface="Arial" charset="0"/>
                    </a:rPr>
                    <a:t>APOPTOSIS</a:t>
                  </a:r>
                </a:p>
              </p:txBody>
            </p:sp>
          </p:grpSp>
          <p:sp>
            <p:nvSpPr>
              <p:cNvPr id="3208" name="Line 76"/>
              <p:cNvSpPr>
                <a:spLocks noChangeShapeType="1"/>
              </p:cNvSpPr>
              <p:nvPr/>
            </p:nvSpPr>
            <p:spPr bwMode="auto">
              <a:xfrm>
                <a:off x="758" y="3345"/>
                <a:ext cx="346" cy="351"/>
              </a:xfrm>
              <a:prstGeom prst="line">
                <a:avLst/>
              </a:prstGeom>
              <a:noFill/>
              <a:ln w="762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209" name="Line 77"/>
              <p:cNvSpPr>
                <a:spLocks noChangeShapeType="1"/>
              </p:cNvSpPr>
              <p:nvPr/>
            </p:nvSpPr>
            <p:spPr bwMode="auto">
              <a:xfrm flipH="1">
                <a:off x="582" y="3351"/>
                <a:ext cx="146" cy="500"/>
              </a:xfrm>
              <a:prstGeom prst="line">
                <a:avLst/>
              </a:prstGeom>
              <a:noFill/>
              <a:ln w="762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1298" name="AutoShape 79"/>
              <p:cNvSpPr>
                <a:spLocks noChangeArrowheads="1"/>
              </p:cNvSpPr>
              <p:nvPr/>
            </p:nvSpPr>
            <p:spPr bwMode="auto">
              <a:xfrm>
                <a:off x="1675" y="3445"/>
                <a:ext cx="987" cy="419"/>
              </a:xfrm>
              <a:prstGeom prst="star16">
                <a:avLst>
                  <a:gd name="adj" fmla="val 37500"/>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spcBef>
                    <a:spcPct val="50000"/>
                  </a:spcBef>
                  <a:defRPr/>
                </a:pPr>
                <a:r>
                  <a:rPr lang="en-US" sz="1600" b="1" dirty="0">
                    <a:solidFill>
                      <a:schemeClr val="accent1"/>
                    </a:solidFill>
                    <a:latin typeface="Arial" pitchFamily="34" charset="0"/>
                  </a:rPr>
                  <a:t>Autophagy</a:t>
                </a:r>
              </a:p>
            </p:txBody>
          </p:sp>
          <p:sp>
            <p:nvSpPr>
              <p:cNvPr id="3213" name="Line 80"/>
              <p:cNvSpPr>
                <a:spLocks noChangeShapeType="1"/>
              </p:cNvSpPr>
              <p:nvPr/>
            </p:nvSpPr>
            <p:spPr bwMode="auto">
              <a:xfrm>
                <a:off x="785" y="3342"/>
                <a:ext cx="1051" cy="197"/>
              </a:xfrm>
              <a:prstGeom prst="line">
                <a:avLst/>
              </a:prstGeom>
              <a:noFill/>
              <a:ln w="762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1290" name="AutoShape 79"/>
            <p:cNvSpPr>
              <a:spLocks noChangeArrowheads="1"/>
            </p:cNvSpPr>
            <p:nvPr/>
          </p:nvSpPr>
          <p:spPr bwMode="auto">
            <a:xfrm>
              <a:off x="3025588" y="6139049"/>
              <a:ext cx="1566863" cy="665163"/>
            </a:xfrm>
            <a:prstGeom prst="star16">
              <a:avLst>
                <a:gd name="adj" fmla="val 37500"/>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spcBef>
                  <a:spcPct val="50000"/>
                </a:spcBef>
                <a:defRPr/>
              </a:pPr>
              <a:r>
                <a:rPr lang="en-US" sz="1600" b="1" dirty="0">
                  <a:solidFill>
                    <a:schemeClr val="accent1"/>
                  </a:solidFill>
                  <a:latin typeface="Arial" pitchFamily="34" charset="0"/>
                </a:rPr>
                <a:t>Pyroptosis</a:t>
              </a:r>
            </a:p>
          </p:txBody>
        </p:sp>
        <p:sp>
          <p:nvSpPr>
            <p:cNvPr id="11291" name="AutoShape 79"/>
            <p:cNvSpPr>
              <a:spLocks noChangeArrowheads="1"/>
            </p:cNvSpPr>
            <p:nvPr/>
          </p:nvSpPr>
          <p:spPr bwMode="auto">
            <a:xfrm>
              <a:off x="1524000" y="6192837"/>
              <a:ext cx="1566863" cy="665163"/>
            </a:xfrm>
            <a:prstGeom prst="star16">
              <a:avLst>
                <a:gd name="adj" fmla="val 37500"/>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spcBef>
                  <a:spcPct val="50000"/>
                </a:spcBef>
                <a:defRPr/>
              </a:pPr>
              <a:r>
                <a:rPr lang="en-US" sz="1600" b="1" dirty="0">
                  <a:solidFill>
                    <a:schemeClr val="accent1"/>
                  </a:solidFill>
                  <a:latin typeface="Arial" pitchFamily="34" charset="0"/>
                </a:rPr>
                <a:t>Necroptosis</a:t>
              </a:r>
            </a:p>
          </p:txBody>
        </p:sp>
      </p:gr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6419850"/>
            <a:ext cx="12096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3" name="Group 3"/>
          <p:cNvGrpSpPr>
            <a:grpSpLocks/>
          </p:cNvGrpSpPr>
          <p:nvPr/>
        </p:nvGrpSpPr>
        <p:grpSpPr bwMode="auto">
          <a:xfrm>
            <a:off x="1524001" y="1490664"/>
            <a:ext cx="3141663" cy="2740025"/>
            <a:chOff x="0" y="1490663"/>
            <a:chExt cx="3141663" cy="2740025"/>
          </a:xfrm>
        </p:grpSpPr>
        <p:grpSp>
          <p:nvGrpSpPr>
            <p:cNvPr id="3159" name="Group 81"/>
            <p:cNvGrpSpPr>
              <a:grpSpLocks/>
            </p:cNvGrpSpPr>
            <p:nvPr/>
          </p:nvGrpSpPr>
          <p:grpSpPr bwMode="auto">
            <a:xfrm>
              <a:off x="342900" y="1490663"/>
              <a:ext cx="2471738" cy="1101725"/>
              <a:chOff x="216" y="939"/>
              <a:chExt cx="1557" cy="694"/>
            </a:xfrm>
          </p:grpSpPr>
          <p:sp>
            <p:nvSpPr>
              <p:cNvPr id="3190" name="AutoShape 62"/>
              <p:cNvSpPr>
                <a:spLocks noChangeArrowheads="1"/>
              </p:cNvSpPr>
              <p:nvPr/>
            </p:nvSpPr>
            <p:spPr bwMode="auto">
              <a:xfrm flipH="1">
                <a:off x="1541" y="1118"/>
                <a:ext cx="232" cy="232"/>
              </a:xfrm>
              <a:prstGeom prst="rightArrow">
                <a:avLst>
                  <a:gd name="adj1" fmla="val 50000"/>
                  <a:gd name="adj2" fmla="val 50005"/>
                </a:avLst>
              </a:prstGeom>
              <a:solidFill>
                <a:srgbClr val="112729"/>
              </a:solidFill>
              <a:ln w="12700">
                <a:solidFill>
                  <a:schemeClr val="bg1"/>
                </a:solidFill>
                <a:miter lim="800000"/>
                <a:headEnd/>
                <a:tailEnd/>
              </a:ln>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91" name="Freeform 64"/>
              <p:cNvSpPr>
                <a:spLocks/>
              </p:cNvSpPr>
              <p:nvPr/>
            </p:nvSpPr>
            <p:spPr bwMode="auto">
              <a:xfrm>
                <a:off x="982" y="1325"/>
                <a:ext cx="213" cy="308"/>
              </a:xfrm>
              <a:custGeom>
                <a:avLst/>
                <a:gdLst>
                  <a:gd name="T0" fmla="*/ 0 w 425"/>
                  <a:gd name="T1" fmla="*/ 0 h 617"/>
                  <a:gd name="T2" fmla="*/ 1 w 425"/>
                  <a:gd name="T3" fmla="*/ 0 h 617"/>
                  <a:gd name="T4" fmla="*/ 1 w 425"/>
                  <a:gd name="T5" fmla="*/ 0 h 617"/>
                  <a:gd name="T6" fmla="*/ 1 w 425"/>
                  <a:gd name="T7" fmla="*/ 0 h 617"/>
                  <a:gd name="T8" fmla="*/ 1 w 425"/>
                  <a:gd name="T9" fmla="*/ 0 h 617"/>
                  <a:gd name="T10" fmla="*/ 1 w 425"/>
                  <a:gd name="T11" fmla="*/ 0 h 617"/>
                  <a:gd name="T12" fmla="*/ 1 w 425"/>
                  <a:gd name="T13" fmla="*/ 0 h 617"/>
                  <a:gd name="T14" fmla="*/ 0 w 425"/>
                  <a:gd name="T15" fmla="*/ 0 h 617"/>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617"/>
                  <a:gd name="T26" fmla="*/ 425 w 425"/>
                  <a:gd name="T27" fmla="*/ 617 h 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617">
                    <a:moveTo>
                      <a:pt x="0" y="308"/>
                    </a:moveTo>
                    <a:lnTo>
                      <a:pt x="106" y="308"/>
                    </a:lnTo>
                    <a:lnTo>
                      <a:pt x="106" y="0"/>
                    </a:lnTo>
                    <a:lnTo>
                      <a:pt x="319" y="0"/>
                    </a:lnTo>
                    <a:lnTo>
                      <a:pt x="319" y="308"/>
                    </a:lnTo>
                    <a:lnTo>
                      <a:pt x="425" y="308"/>
                    </a:lnTo>
                    <a:lnTo>
                      <a:pt x="212" y="617"/>
                    </a:lnTo>
                    <a:lnTo>
                      <a:pt x="0" y="308"/>
                    </a:lnTo>
                    <a:close/>
                  </a:path>
                </a:pathLst>
              </a:custGeom>
              <a:solidFill>
                <a:srgbClr val="112729"/>
              </a:solidFill>
              <a:ln w="11113">
                <a:solidFill>
                  <a:schemeClr val="bg1"/>
                </a:solidFill>
                <a:prstDash val="solid"/>
                <a:round/>
                <a:headEnd/>
                <a:tailEnd/>
              </a:ln>
            </p:spPr>
            <p:txBody>
              <a:bodyPr/>
              <a:lstStyle/>
              <a:p>
                <a:endParaRPr lang="en-US" dirty="0"/>
              </a:p>
            </p:txBody>
          </p:sp>
          <p:sp>
            <p:nvSpPr>
              <p:cNvPr id="16" name="Rectangle 65"/>
              <p:cNvSpPr>
                <a:spLocks noChangeArrowheads="1"/>
              </p:cNvSpPr>
              <p:nvPr/>
            </p:nvSpPr>
            <p:spPr bwMode="auto">
              <a:xfrm>
                <a:off x="216" y="939"/>
                <a:ext cx="1293" cy="384"/>
              </a:xfrm>
              <a:prstGeom prst="rect">
                <a:avLst/>
              </a:prstGeom>
              <a:solidFill>
                <a:srgbClr val="112729"/>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spAutoFit/>
              </a:bodyPr>
              <a:lstStyle/>
              <a:p>
                <a:pPr eaLnBrk="0" hangingPunct="0">
                  <a:defRPr/>
                </a:pPr>
                <a:r>
                  <a:rPr lang="en-US" sz="1100" b="1" dirty="0">
                    <a:solidFill>
                      <a:schemeClr val="bg1"/>
                    </a:solidFill>
                    <a:latin typeface="Arial" pitchFamily="34" charset="0"/>
                  </a:rPr>
                  <a:t>ISCHEMIA &amp; </a:t>
                </a:r>
              </a:p>
              <a:p>
                <a:pPr eaLnBrk="0" hangingPunct="0">
                  <a:defRPr/>
                </a:pPr>
                <a:r>
                  <a:rPr lang="en-US" sz="1100" b="1" dirty="0">
                    <a:solidFill>
                      <a:schemeClr val="bg1"/>
                    </a:solidFill>
                    <a:latin typeface="Arial" pitchFamily="34" charset="0"/>
                  </a:rPr>
                  <a:t>CBF-METABOLISM </a:t>
                </a:r>
              </a:p>
              <a:p>
                <a:pPr eaLnBrk="0" hangingPunct="0">
                  <a:defRPr/>
                </a:pPr>
                <a:r>
                  <a:rPr lang="en-US" sz="1100" b="1" dirty="0">
                    <a:solidFill>
                      <a:schemeClr val="bg1"/>
                    </a:solidFill>
                    <a:latin typeface="Arial" pitchFamily="34" charset="0"/>
                  </a:rPr>
                  <a:t>MIS-MATCH</a:t>
                </a:r>
              </a:p>
            </p:txBody>
          </p:sp>
        </p:grpSp>
        <p:grpSp>
          <p:nvGrpSpPr>
            <p:cNvPr id="3160" name="Group 96"/>
            <p:cNvGrpSpPr>
              <a:grpSpLocks/>
            </p:cNvGrpSpPr>
            <p:nvPr/>
          </p:nvGrpSpPr>
          <p:grpSpPr bwMode="auto">
            <a:xfrm>
              <a:off x="0" y="2209800"/>
              <a:ext cx="3141663" cy="2020888"/>
              <a:chOff x="0" y="2209800"/>
              <a:chExt cx="3141664" cy="2021548"/>
            </a:xfrm>
          </p:grpSpPr>
          <p:grpSp>
            <p:nvGrpSpPr>
              <p:cNvPr id="3161" name="Group 95"/>
              <p:cNvGrpSpPr>
                <a:grpSpLocks/>
              </p:cNvGrpSpPr>
              <p:nvPr/>
            </p:nvGrpSpPr>
            <p:grpSpPr bwMode="auto">
              <a:xfrm>
                <a:off x="0" y="2389845"/>
                <a:ext cx="3141664" cy="1841503"/>
                <a:chOff x="0" y="2389845"/>
                <a:chExt cx="3141664" cy="1841503"/>
              </a:xfrm>
            </p:grpSpPr>
            <p:grpSp>
              <p:nvGrpSpPr>
                <p:cNvPr id="3165" name="Group 90"/>
                <p:cNvGrpSpPr>
                  <a:grpSpLocks/>
                </p:cNvGrpSpPr>
                <p:nvPr/>
              </p:nvGrpSpPr>
              <p:grpSpPr bwMode="auto">
                <a:xfrm>
                  <a:off x="152400" y="2389845"/>
                  <a:ext cx="2989264" cy="1841503"/>
                  <a:chOff x="96" y="1480"/>
                  <a:chExt cx="1883" cy="1160"/>
                </a:xfrm>
              </p:grpSpPr>
              <p:grpSp>
                <p:nvGrpSpPr>
                  <p:cNvPr id="3172" name="Group 82"/>
                  <p:cNvGrpSpPr>
                    <a:grpSpLocks/>
                  </p:cNvGrpSpPr>
                  <p:nvPr/>
                </p:nvGrpSpPr>
                <p:grpSpPr bwMode="auto">
                  <a:xfrm>
                    <a:off x="367" y="1548"/>
                    <a:ext cx="1453" cy="1092"/>
                    <a:chOff x="367" y="1548"/>
                    <a:chExt cx="1453" cy="1092"/>
                  </a:xfrm>
                </p:grpSpPr>
                <p:sp>
                  <p:nvSpPr>
                    <p:cNvPr id="11286" name="Rectangle 66"/>
                    <p:cNvSpPr>
                      <a:spLocks noChangeArrowheads="1"/>
                    </p:cNvSpPr>
                    <p:nvPr/>
                  </p:nvSpPr>
                  <p:spPr bwMode="auto">
                    <a:xfrm>
                      <a:off x="367" y="1638"/>
                      <a:ext cx="968" cy="524"/>
                    </a:xfrm>
                    <a:prstGeom prst="rect">
                      <a:avLst/>
                    </a:prstGeom>
                    <a:solidFill>
                      <a:schemeClr val="bg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2075" tIns="46038" rIns="92075" bIns="46038">
                      <a:spAutoFit/>
                    </a:bodyPr>
                    <a:lstStyle/>
                    <a:p>
                      <a:pPr eaLnBrk="0" hangingPunct="0">
                        <a:defRPr/>
                      </a:pPr>
                      <a:endParaRPr lang="en-US" sz="500" b="1" dirty="0">
                        <a:latin typeface="Arial" pitchFamily="34" charset="0"/>
                      </a:endParaRPr>
                    </a:p>
                    <a:p>
                      <a:pPr eaLnBrk="0" hangingPunct="0">
                        <a:defRPr/>
                      </a:pPr>
                      <a:r>
                        <a:rPr lang="en-US" sz="1300" b="1" dirty="0">
                          <a:latin typeface="Arial" pitchFamily="34" charset="0"/>
                        </a:rPr>
                        <a:t>K</a:t>
                      </a:r>
                      <a:r>
                        <a:rPr lang="en-US" sz="1300" b="1" baseline="30000" dirty="0">
                          <a:latin typeface="Arial" pitchFamily="34" charset="0"/>
                        </a:rPr>
                        <a:t>+</a:t>
                      </a:r>
                      <a:r>
                        <a:rPr lang="en-US" sz="1300" b="1" dirty="0">
                          <a:latin typeface="Arial" pitchFamily="34" charset="0"/>
                        </a:rPr>
                        <a:t>    EAA   </a:t>
                      </a:r>
                      <a:r>
                        <a:rPr lang="en-US" sz="1300" dirty="0"/>
                        <a:t>Ca++ </a:t>
                      </a:r>
                      <a:endParaRPr lang="en-US" sz="1300" b="1" dirty="0">
                        <a:latin typeface="Arial" pitchFamily="34" charset="0"/>
                      </a:endParaRPr>
                    </a:p>
                    <a:p>
                      <a:pPr eaLnBrk="0" hangingPunct="0">
                        <a:defRPr/>
                      </a:pPr>
                      <a:r>
                        <a:rPr lang="en-US" sz="1300" b="1" dirty="0">
                          <a:latin typeface="Arial" pitchFamily="34" charset="0"/>
                        </a:rPr>
                        <a:t>O</a:t>
                      </a:r>
                      <a:r>
                        <a:rPr lang="en-US" sz="1300" b="1" baseline="-25000" dirty="0">
                          <a:latin typeface="Arial" pitchFamily="34" charset="0"/>
                        </a:rPr>
                        <a:t>2</a:t>
                      </a:r>
                      <a:r>
                        <a:rPr lang="en-US" sz="1300" b="1" baseline="50000" dirty="0">
                          <a:latin typeface="Arial" pitchFamily="34" charset="0"/>
                        </a:rPr>
                        <a:t>- </a:t>
                      </a:r>
                      <a:r>
                        <a:rPr lang="en-US" sz="1300" b="1" dirty="0">
                          <a:latin typeface="Arial" pitchFamily="34" charset="0"/>
                        </a:rPr>
                        <a:t>   ONOO </a:t>
                      </a:r>
                      <a:r>
                        <a:rPr lang="en-US" sz="1300" b="1" baseline="50000" dirty="0">
                          <a:latin typeface="Arial" pitchFamily="34" charset="0"/>
                        </a:rPr>
                        <a:t>–</a:t>
                      </a:r>
                      <a:r>
                        <a:rPr lang="en-US" sz="1300" b="1" dirty="0">
                          <a:latin typeface="Arial" pitchFamily="34" charset="0"/>
                        </a:rPr>
                        <a:t> </a:t>
                      </a:r>
                    </a:p>
                    <a:p>
                      <a:pPr eaLnBrk="0" hangingPunct="0">
                        <a:defRPr/>
                      </a:pPr>
                      <a:r>
                        <a:rPr lang="en-US" sz="1300" b="1" dirty="0">
                          <a:latin typeface="Arial" pitchFamily="34" charset="0"/>
                        </a:rPr>
                        <a:t>AA  GSK3</a:t>
                      </a:r>
                      <a:r>
                        <a:rPr lang="en-US" sz="1300" b="1" dirty="0">
                          <a:latin typeface="Arial" pitchFamily="34" charset="0"/>
                          <a:sym typeface="Symbol" pitchFamily="18" charset="2"/>
                        </a:rPr>
                        <a:t></a:t>
                      </a:r>
                      <a:r>
                        <a:rPr lang="en-US" sz="1300" b="1" dirty="0">
                          <a:latin typeface="Arial" pitchFamily="34" charset="0"/>
                        </a:rPr>
                        <a:t>   PKC</a:t>
                      </a:r>
                    </a:p>
                    <a:p>
                      <a:pPr eaLnBrk="0" hangingPunct="0">
                        <a:defRPr/>
                      </a:pPr>
                      <a:endParaRPr lang="en-US" sz="400" b="1" dirty="0">
                        <a:latin typeface="Arial" pitchFamily="34" charset="0"/>
                      </a:endParaRPr>
                    </a:p>
                  </p:txBody>
                </p:sp>
                <p:sp>
                  <p:nvSpPr>
                    <p:cNvPr id="3188" name="AutoShape 67"/>
                    <p:cNvSpPr>
                      <a:spLocks noChangeArrowheads="1"/>
                    </p:cNvSpPr>
                    <p:nvPr/>
                  </p:nvSpPr>
                  <p:spPr bwMode="auto">
                    <a:xfrm rot="18939814" flipH="1">
                      <a:off x="1588" y="1548"/>
                      <a:ext cx="232" cy="232"/>
                    </a:xfrm>
                    <a:prstGeom prst="rightArrow">
                      <a:avLst>
                        <a:gd name="adj1" fmla="val 50000"/>
                        <a:gd name="adj2" fmla="val 50005"/>
                      </a:avLst>
                    </a:prstGeom>
                    <a:solidFill>
                      <a:schemeClr val="bg2"/>
                    </a:solidFill>
                    <a:ln w="12700">
                      <a:solidFill>
                        <a:schemeClr val="tx1"/>
                      </a:solidFill>
                      <a:miter lim="800000"/>
                      <a:headEnd/>
                      <a:tailEnd/>
                    </a:ln>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89" name="Freeform 78"/>
                    <p:cNvSpPr>
                      <a:spLocks/>
                    </p:cNvSpPr>
                    <p:nvPr/>
                  </p:nvSpPr>
                  <p:spPr bwMode="auto">
                    <a:xfrm>
                      <a:off x="577" y="2400"/>
                      <a:ext cx="383" cy="240"/>
                    </a:xfrm>
                    <a:custGeom>
                      <a:avLst/>
                      <a:gdLst>
                        <a:gd name="T0" fmla="*/ 0 w 425"/>
                        <a:gd name="T1" fmla="*/ 0 h 617"/>
                        <a:gd name="T2" fmla="*/ 1 w 425"/>
                        <a:gd name="T3" fmla="*/ 0 h 617"/>
                        <a:gd name="T4" fmla="*/ 1 w 425"/>
                        <a:gd name="T5" fmla="*/ 0 h 617"/>
                        <a:gd name="T6" fmla="*/ 1 w 425"/>
                        <a:gd name="T7" fmla="*/ 0 h 617"/>
                        <a:gd name="T8" fmla="*/ 1 w 425"/>
                        <a:gd name="T9" fmla="*/ 0 h 617"/>
                        <a:gd name="T10" fmla="*/ 1 w 425"/>
                        <a:gd name="T11" fmla="*/ 0 h 617"/>
                        <a:gd name="T12" fmla="*/ 1 w 425"/>
                        <a:gd name="T13" fmla="*/ 0 h 617"/>
                        <a:gd name="T14" fmla="*/ 0 w 425"/>
                        <a:gd name="T15" fmla="*/ 0 h 617"/>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617"/>
                        <a:gd name="T26" fmla="*/ 425 w 425"/>
                        <a:gd name="T27" fmla="*/ 617 h 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617">
                          <a:moveTo>
                            <a:pt x="0" y="308"/>
                          </a:moveTo>
                          <a:lnTo>
                            <a:pt x="106" y="308"/>
                          </a:lnTo>
                          <a:lnTo>
                            <a:pt x="106" y="0"/>
                          </a:lnTo>
                          <a:lnTo>
                            <a:pt x="319" y="0"/>
                          </a:lnTo>
                          <a:lnTo>
                            <a:pt x="319" y="308"/>
                          </a:lnTo>
                          <a:lnTo>
                            <a:pt x="425" y="308"/>
                          </a:lnTo>
                          <a:lnTo>
                            <a:pt x="212" y="617"/>
                          </a:lnTo>
                          <a:lnTo>
                            <a:pt x="0" y="308"/>
                          </a:lnTo>
                          <a:close/>
                        </a:path>
                      </a:pathLst>
                    </a:custGeom>
                    <a:solidFill>
                      <a:schemeClr val="bg2"/>
                    </a:solidFill>
                    <a:ln w="11113">
                      <a:solidFill>
                        <a:srgbClr val="FFFFFF"/>
                      </a:solidFill>
                      <a:prstDash val="solid"/>
                      <a:round/>
                      <a:headEnd/>
                      <a:tailEnd/>
                    </a:ln>
                  </p:spPr>
                  <p:txBody>
                    <a:bodyPr/>
                    <a:lstStyle/>
                    <a:p>
                      <a:endParaRPr lang="en-US" dirty="0"/>
                    </a:p>
                  </p:txBody>
                </p:sp>
              </p:grpSp>
              <p:sp>
                <p:nvSpPr>
                  <p:cNvPr id="18" name="Oval 86"/>
                  <p:cNvSpPr>
                    <a:spLocks noChangeArrowheads="1"/>
                  </p:cNvSpPr>
                  <p:nvPr/>
                </p:nvSpPr>
                <p:spPr bwMode="auto">
                  <a:xfrm>
                    <a:off x="96" y="2112"/>
                    <a:ext cx="816" cy="336"/>
                  </a:xfrm>
                  <a:prstGeom prst="ellipse">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1200" dirty="0">
                        <a:solidFill>
                          <a:srgbClr val="FF6600"/>
                        </a:solidFill>
                      </a:rPr>
                      <a:t>Mitochondrial</a:t>
                    </a:r>
                  </a:p>
                  <a:p>
                    <a:pPr>
                      <a:defRPr/>
                    </a:pPr>
                    <a:r>
                      <a:rPr lang="en-US" sz="1200" dirty="0">
                        <a:solidFill>
                          <a:srgbClr val="FF6600"/>
                        </a:solidFill>
                      </a:rPr>
                      <a:t> Failure</a:t>
                    </a:r>
                  </a:p>
                </p:txBody>
              </p:sp>
              <p:sp>
                <p:nvSpPr>
                  <p:cNvPr id="11283" name="Oval 87"/>
                  <p:cNvSpPr>
                    <a:spLocks noChangeArrowheads="1"/>
                  </p:cNvSpPr>
                  <p:nvPr/>
                </p:nvSpPr>
                <p:spPr bwMode="auto">
                  <a:xfrm>
                    <a:off x="1120" y="1480"/>
                    <a:ext cx="528" cy="288"/>
                  </a:xfrm>
                  <a:prstGeom prst="ellipse">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1100" dirty="0">
                        <a:solidFill>
                          <a:srgbClr val="FF6600"/>
                        </a:solidFill>
                      </a:rPr>
                      <a:t>Oxidative </a:t>
                    </a:r>
                  </a:p>
                  <a:p>
                    <a:pPr>
                      <a:defRPr/>
                    </a:pPr>
                    <a:r>
                      <a:rPr lang="en-US" sz="1100" dirty="0">
                        <a:solidFill>
                          <a:srgbClr val="FF6600"/>
                        </a:solidFill>
                      </a:rPr>
                      <a:t>Stress</a:t>
                    </a:r>
                  </a:p>
                </p:txBody>
              </p:sp>
              <p:sp>
                <p:nvSpPr>
                  <p:cNvPr id="11284" name="Oval 88"/>
                  <p:cNvSpPr>
                    <a:spLocks noChangeArrowheads="1"/>
                  </p:cNvSpPr>
                  <p:nvPr/>
                </p:nvSpPr>
                <p:spPr bwMode="auto">
                  <a:xfrm>
                    <a:off x="1046" y="2082"/>
                    <a:ext cx="432" cy="288"/>
                  </a:xfrm>
                  <a:prstGeom prst="ellipse">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1100" dirty="0">
                        <a:solidFill>
                          <a:srgbClr val="FF6600"/>
                        </a:solidFill>
                      </a:rPr>
                      <a:t>ER </a:t>
                    </a:r>
                  </a:p>
                  <a:p>
                    <a:pPr>
                      <a:defRPr/>
                    </a:pPr>
                    <a:r>
                      <a:rPr lang="en-US" sz="1100" dirty="0">
                        <a:solidFill>
                          <a:srgbClr val="FF6600"/>
                        </a:solidFill>
                      </a:rPr>
                      <a:t>Stress</a:t>
                    </a:r>
                  </a:p>
                </p:txBody>
              </p:sp>
              <p:sp>
                <p:nvSpPr>
                  <p:cNvPr id="11285" name="Oval 89"/>
                  <p:cNvSpPr>
                    <a:spLocks noChangeArrowheads="1"/>
                  </p:cNvSpPr>
                  <p:nvPr/>
                </p:nvSpPr>
                <p:spPr bwMode="auto">
                  <a:xfrm>
                    <a:off x="1211" y="1810"/>
                    <a:ext cx="768" cy="192"/>
                  </a:xfrm>
                  <a:prstGeom prst="ellipse">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1200" dirty="0">
                        <a:solidFill>
                          <a:srgbClr val="FF6600"/>
                        </a:solidFill>
                      </a:rPr>
                      <a:t>Proteolysis</a:t>
                    </a:r>
                  </a:p>
                </p:txBody>
              </p:sp>
            </p:grpSp>
            <p:sp>
              <p:nvSpPr>
                <p:cNvPr id="11279" name="Oval 88"/>
                <p:cNvSpPr>
                  <a:spLocks noChangeArrowheads="1"/>
                </p:cNvSpPr>
                <p:nvPr/>
              </p:nvSpPr>
              <p:spPr bwMode="auto">
                <a:xfrm>
                  <a:off x="0" y="2895600"/>
                  <a:ext cx="685800" cy="286872"/>
                </a:xfrm>
                <a:prstGeom prst="ellipse">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1100" b="1" dirty="0">
                      <a:solidFill>
                        <a:srgbClr val="FF6600"/>
                      </a:solidFill>
                      <a:latin typeface="Calibri" pitchFamily="34" charset="0"/>
                    </a:rPr>
                    <a:t>Seizures</a:t>
                  </a:r>
                </a:p>
              </p:txBody>
            </p:sp>
            <p:sp>
              <p:nvSpPr>
                <p:cNvPr id="11280" name="Oval 88"/>
                <p:cNvSpPr>
                  <a:spLocks noChangeArrowheads="1"/>
                </p:cNvSpPr>
                <p:nvPr/>
              </p:nvSpPr>
              <p:spPr bwMode="auto">
                <a:xfrm>
                  <a:off x="0" y="2433916"/>
                  <a:ext cx="1389527" cy="309284"/>
                </a:xfrm>
                <a:prstGeom prst="ellipse">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1000" b="1" dirty="0">
                      <a:solidFill>
                        <a:srgbClr val="FF6600"/>
                      </a:solidFill>
                      <a:latin typeface="Calibri" pitchFamily="34" charset="0"/>
                    </a:rPr>
                    <a:t>Spreading depression</a:t>
                  </a:r>
                </a:p>
              </p:txBody>
            </p:sp>
          </p:grpSp>
          <p:sp>
            <p:nvSpPr>
              <p:cNvPr id="11277" name="Oval 85"/>
              <p:cNvSpPr>
                <a:spLocks noChangeArrowheads="1"/>
              </p:cNvSpPr>
              <p:nvPr/>
            </p:nvSpPr>
            <p:spPr bwMode="auto">
              <a:xfrm>
                <a:off x="0" y="2209800"/>
                <a:ext cx="1500189" cy="283136"/>
              </a:xfrm>
              <a:prstGeom prst="ellipse">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1400" b="1" dirty="0">
                    <a:solidFill>
                      <a:srgbClr val="FF6600"/>
                    </a:solidFill>
                    <a:latin typeface="Calibri" pitchFamily="34" charset="0"/>
                  </a:rPr>
                  <a:t>Excitotoxicity</a:t>
                </a:r>
              </a:p>
            </p:txBody>
          </p:sp>
        </p:grpSp>
      </p:grpSp>
      <p:sp>
        <p:nvSpPr>
          <p:cNvPr id="95" name="Rounded Rectangle 94"/>
          <p:cNvSpPr>
            <a:spLocks noChangeArrowheads="1"/>
          </p:cNvSpPr>
          <p:nvPr/>
        </p:nvSpPr>
        <p:spPr bwMode="auto">
          <a:xfrm>
            <a:off x="1538990" y="107430"/>
            <a:ext cx="2057400" cy="805720"/>
          </a:xfrm>
          <a:prstGeom prst="roundRect">
            <a:avLst>
              <a:gd name="adj" fmla="val 16667"/>
            </a:avLst>
          </a:prstGeom>
          <a:solidFill>
            <a:srgbClr val="0070C0"/>
          </a:solidFill>
          <a:ln w="2857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r>
              <a:rPr lang="en-US" sz="1400" b="1" dirty="0">
                <a:solidFill>
                  <a:schemeClr val="bg1"/>
                </a:solidFill>
                <a:latin typeface="Calibri" pitchFamily="34" charset="0"/>
              </a:rPr>
              <a:t>We know  a lot a about secondary injury mechanisms in TBI</a:t>
            </a:r>
          </a:p>
        </p:txBody>
      </p:sp>
      <p:grpSp>
        <p:nvGrpSpPr>
          <p:cNvPr id="11" name="Group 10"/>
          <p:cNvGrpSpPr>
            <a:grpSpLocks/>
          </p:cNvGrpSpPr>
          <p:nvPr/>
        </p:nvGrpSpPr>
        <p:grpSpPr bwMode="auto">
          <a:xfrm>
            <a:off x="1828800" y="1079500"/>
            <a:ext cx="8883650" cy="5473700"/>
            <a:chOff x="304800" y="1079500"/>
            <a:chExt cx="8883650" cy="5473700"/>
          </a:xfrm>
        </p:grpSpPr>
        <p:grpSp>
          <p:nvGrpSpPr>
            <p:cNvPr id="3095" name="Group 24"/>
            <p:cNvGrpSpPr>
              <a:grpSpLocks/>
            </p:cNvGrpSpPr>
            <p:nvPr/>
          </p:nvGrpSpPr>
          <p:grpSpPr bwMode="auto">
            <a:xfrm>
              <a:off x="304800" y="1079500"/>
              <a:ext cx="8883650" cy="5473700"/>
              <a:chOff x="115" y="665"/>
              <a:chExt cx="5596" cy="3448"/>
            </a:xfrm>
          </p:grpSpPr>
          <p:sp>
            <p:nvSpPr>
              <p:cNvPr id="3105" name="Rectangle 25"/>
              <p:cNvSpPr>
                <a:spLocks noChangeArrowheads="1"/>
              </p:cNvSpPr>
              <p:nvPr/>
            </p:nvSpPr>
            <p:spPr bwMode="auto">
              <a:xfrm>
                <a:off x="115" y="665"/>
                <a:ext cx="969" cy="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grpSp>
            <p:nvGrpSpPr>
              <p:cNvPr id="3106" name="Group 26"/>
              <p:cNvGrpSpPr>
                <a:grpSpLocks/>
              </p:cNvGrpSpPr>
              <p:nvPr/>
            </p:nvGrpSpPr>
            <p:grpSpPr bwMode="auto">
              <a:xfrm>
                <a:off x="115" y="665"/>
                <a:ext cx="5596" cy="3448"/>
                <a:chOff x="115" y="665"/>
                <a:chExt cx="5596" cy="3448"/>
              </a:xfrm>
            </p:grpSpPr>
            <p:grpSp>
              <p:nvGrpSpPr>
                <p:cNvPr id="3107" name="Group 27"/>
                <p:cNvGrpSpPr>
                  <a:grpSpLocks/>
                </p:cNvGrpSpPr>
                <p:nvPr/>
              </p:nvGrpSpPr>
              <p:grpSpPr bwMode="auto">
                <a:xfrm>
                  <a:off x="115" y="665"/>
                  <a:ext cx="5596" cy="3448"/>
                  <a:chOff x="115" y="665"/>
                  <a:chExt cx="5596" cy="3448"/>
                </a:xfrm>
              </p:grpSpPr>
              <p:sp>
                <p:nvSpPr>
                  <p:cNvPr id="3109" name="Rectangle 28"/>
                  <p:cNvSpPr>
                    <a:spLocks noChangeArrowheads="1"/>
                  </p:cNvSpPr>
                  <p:nvPr/>
                </p:nvSpPr>
                <p:spPr bwMode="auto">
                  <a:xfrm>
                    <a:off x="126" y="3831"/>
                    <a:ext cx="3408" cy="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10" name="Line 29"/>
                  <p:cNvSpPr>
                    <a:spLocks noChangeShapeType="1"/>
                  </p:cNvSpPr>
                  <p:nvPr/>
                </p:nvSpPr>
                <p:spPr bwMode="auto">
                  <a:xfrm>
                    <a:off x="1871" y="2663"/>
                    <a:ext cx="1076" cy="811"/>
                  </a:xfrm>
                  <a:prstGeom prst="line">
                    <a:avLst/>
                  </a:prstGeom>
                  <a:noFill/>
                  <a:ln w="762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111" name="Line 30"/>
                  <p:cNvSpPr>
                    <a:spLocks noChangeShapeType="1"/>
                  </p:cNvSpPr>
                  <p:nvPr/>
                </p:nvSpPr>
                <p:spPr bwMode="auto">
                  <a:xfrm>
                    <a:off x="2275" y="3378"/>
                    <a:ext cx="480" cy="240"/>
                  </a:xfrm>
                  <a:prstGeom prst="line">
                    <a:avLst/>
                  </a:prstGeom>
                  <a:noFill/>
                  <a:ln w="762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Oval 31"/>
                  <p:cNvSpPr>
                    <a:spLocks noChangeArrowheads="1"/>
                  </p:cNvSpPr>
                  <p:nvPr/>
                </p:nvSpPr>
                <p:spPr bwMode="auto">
                  <a:xfrm>
                    <a:off x="1470" y="2828"/>
                    <a:ext cx="983" cy="596"/>
                  </a:xfrm>
                  <a:prstGeom prst="ellipse">
                    <a:avLst/>
                  </a:prstGeom>
                  <a:solidFill>
                    <a:schemeClr val="accent2"/>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3200" dirty="0">
                      <a:latin typeface="Arial" pitchFamily="34" charset="0"/>
                    </a:endParaRPr>
                  </a:p>
                </p:txBody>
              </p:sp>
              <p:sp>
                <p:nvSpPr>
                  <p:cNvPr id="3115" name="Line 32"/>
                  <p:cNvSpPr>
                    <a:spLocks noChangeShapeType="1"/>
                  </p:cNvSpPr>
                  <p:nvPr/>
                </p:nvSpPr>
                <p:spPr bwMode="auto">
                  <a:xfrm>
                    <a:off x="2995" y="2850"/>
                    <a:ext cx="181" cy="539"/>
                  </a:xfrm>
                  <a:prstGeom prst="line">
                    <a:avLst/>
                  </a:prstGeom>
                  <a:noFill/>
                  <a:ln w="762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1316" name="Oval 33"/>
                  <p:cNvSpPr>
                    <a:spLocks noChangeArrowheads="1"/>
                  </p:cNvSpPr>
                  <p:nvPr/>
                </p:nvSpPr>
                <p:spPr bwMode="auto">
                  <a:xfrm>
                    <a:off x="1234" y="2247"/>
                    <a:ext cx="1076" cy="537"/>
                  </a:xfrm>
                  <a:prstGeom prst="ellipse">
                    <a:avLst/>
                  </a:prstGeom>
                  <a:solidFill>
                    <a:schemeClr val="accent2"/>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3200" dirty="0">
                      <a:latin typeface="Arial" pitchFamily="34" charset="0"/>
                    </a:endParaRPr>
                  </a:p>
                </p:txBody>
              </p:sp>
              <p:sp>
                <p:nvSpPr>
                  <p:cNvPr id="11317" name="Oval 34"/>
                  <p:cNvSpPr>
                    <a:spLocks noChangeArrowheads="1"/>
                  </p:cNvSpPr>
                  <p:nvPr/>
                </p:nvSpPr>
                <p:spPr bwMode="auto">
                  <a:xfrm>
                    <a:off x="2341" y="2216"/>
                    <a:ext cx="1076" cy="634"/>
                  </a:xfrm>
                  <a:prstGeom prst="ellipse">
                    <a:avLst/>
                  </a:prstGeom>
                  <a:solidFill>
                    <a:schemeClr val="accent2"/>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3200" dirty="0">
                      <a:latin typeface="Arial" pitchFamily="34" charset="0"/>
                    </a:endParaRPr>
                  </a:p>
                </p:txBody>
              </p:sp>
              <p:sp>
                <p:nvSpPr>
                  <p:cNvPr id="3122" name="Line 35"/>
                  <p:cNvSpPr>
                    <a:spLocks noChangeShapeType="1"/>
                  </p:cNvSpPr>
                  <p:nvPr/>
                </p:nvSpPr>
                <p:spPr bwMode="auto">
                  <a:xfrm flipH="1">
                    <a:off x="3642" y="2821"/>
                    <a:ext cx="361" cy="648"/>
                  </a:xfrm>
                  <a:prstGeom prst="line">
                    <a:avLst/>
                  </a:prstGeom>
                  <a:noFill/>
                  <a:ln w="762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Oval 36"/>
                  <p:cNvSpPr>
                    <a:spLocks noChangeArrowheads="1"/>
                  </p:cNvSpPr>
                  <p:nvPr/>
                </p:nvSpPr>
                <p:spPr bwMode="auto">
                  <a:xfrm>
                    <a:off x="3449" y="2571"/>
                    <a:ext cx="1168" cy="336"/>
                  </a:xfrm>
                  <a:prstGeom prst="ellipse">
                    <a:avLst/>
                  </a:prstGeom>
                  <a:solidFill>
                    <a:schemeClr val="accent2"/>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3200" dirty="0">
                      <a:latin typeface="Arial" pitchFamily="34" charset="0"/>
                    </a:endParaRPr>
                  </a:p>
                </p:txBody>
              </p:sp>
              <p:sp>
                <p:nvSpPr>
                  <p:cNvPr id="15" name="AutoShape 37"/>
                  <p:cNvSpPr>
                    <a:spLocks noChangeArrowheads="1"/>
                  </p:cNvSpPr>
                  <p:nvPr/>
                </p:nvSpPr>
                <p:spPr bwMode="auto">
                  <a:xfrm>
                    <a:off x="2733" y="3345"/>
                    <a:ext cx="1244" cy="768"/>
                  </a:xfrm>
                  <a:prstGeom prst="star16">
                    <a:avLst>
                      <a:gd name="adj" fmla="val 37500"/>
                    </a:avLst>
                  </a:prstGeom>
                  <a:solidFill>
                    <a:schemeClr val="accent2"/>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3200" dirty="0">
                      <a:latin typeface="Arial" pitchFamily="34" charset="0"/>
                    </a:endParaRPr>
                  </a:p>
                </p:txBody>
              </p:sp>
              <p:sp>
                <p:nvSpPr>
                  <p:cNvPr id="3129" name="Line 38"/>
                  <p:cNvSpPr>
                    <a:spLocks noChangeShapeType="1"/>
                  </p:cNvSpPr>
                  <p:nvPr/>
                </p:nvSpPr>
                <p:spPr bwMode="auto">
                  <a:xfrm flipH="1">
                    <a:off x="3885" y="3076"/>
                    <a:ext cx="729" cy="497"/>
                  </a:xfrm>
                  <a:prstGeom prst="line">
                    <a:avLst/>
                  </a:prstGeom>
                  <a:noFill/>
                  <a:ln w="762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1322" name="Oval 39"/>
                  <p:cNvSpPr>
                    <a:spLocks noChangeArrowheads="1"/>
                  </p:cNvSpPr>
                  <p:nvPr/>
                </p:nvSpPr>
                <p:spPr bwMode="auto">
                  <a:xfrm>
                    <a:off x="4535" y="2868"/>
                    <a:ext cx="750" cy="336"/>
                  </a:xfrm>
                  <a:prstGeom prst="ellipse">
                    <a:avLst/>
                  </a:prstGeom>
                  <a:solidFill>
                    <a:schemeClr val="accent2"/>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3200" dirty="0">
                      <a:latin typeface="Arial" pitchFamily="34" charset="0"/>
                    </a:endParaRPr>
                  </a:p>
                </p:txBody>
              </p:sp>
              <p:sp>
                <p:nvSpPr>
                  <p:cNvPr id="11323" name="Oval 40"/>
                  <p:cNvSpPr>
                    <a:spLocks noChangeArrowheads="1"/>
                  </p:cNvSpPr>
                  <p:nvPr/>
                </p:nvSpPr>
                <p:spPr bwMode="auto">
                  <a:xfrm>
                    <a:off x="4093" y="1939"/>
                    <a:ext cx="1618" cy="617"/>
                  </a:xfrm>
                  <a:prstGeom prst="ellipse">
                    <a:avLst/>
                  </a:prstGeom>
                  <a:solidFill>
                    <a:schemeClr val="accent2"/>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3200" dirty="0">
                      <a:latin typeface="Arial" pitchFamily="34" charset="0"/>
                    </a:endParaRPr>
                  </a:p>
                </p:txBody>
              </p:sp>
              <p:sp>
                <p:nvSpPr>
                  <p:cNvPr id="3136" name="Rectangle 41"/>
                  <p:cNvSpPr>
                    <a:spLocks noChangeArrowheads="1"/>
                  </p:cNvSpPr>
                  <p:nvPr/>
                </p:nvSpPr>
                <p:spPr bwMode="auto">
                  <a:xfrm>
                    <a:off x="115" y="665"/>
                    <a:ext cx="969" cy="44"/>
                  </a:xfrm>
                  <a:prstGeom prst="rect">
                    <a:avLst/>
                  </a:prstGeom>
                  <a:solidFill>
                    <a:schemeClr val="accent2"/>
                  </a:solidFill>
                  <a:ln w="9525">
                    <a:solidFill>
                      <a:schemeClr val="accent2"/>
                    </a:solidFill>
                    <a:miter lim="800000"/>
                    <a:headEnd/>
                    <a:tailEnd/>
                  </a:ln>
                </p:spPr>
                <p:txBody>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37" name="Rectangle 42"/>
                  <p:cNvSpPr>
                    <a:spLocks noChangeArrowheads="1"/>
                  </p:cNvSpPr>
                  <p:nvPr/>
                </p:nvSpPr>
                <p:spPr bwMode="auto">
                  <a:xfrm>
                    <a:off x="115" y="665"/>
                    <a:ext cx="44" cy="3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11326" name="Rectangle 43"/>
                  <p:cNvSpPr>
                    <a:spLocks noChangeArrowheads="1"/>
                  </p:cNvSpPr>
                  <p:nvPr/>
                </p:nvSpPr>
                <p:spPr bwMode="auto">
                  <a:xfrm>
                    <a:off x="1986" y="1782"/>
                    <a:ext cx="469" cy="252"/>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2075" tIns="46038" rIns="92075" bIns="46038">
                    <a:spAutoFit/>
                  </a:bodyPr>
                  <a:lstStyle/>
                  <a:p>
                    <a:pPr eaLnBrk="0" hangingPunct="0">
                      <a:defRPr/>
                    </a:pPr>
                    <a:r>
                      <a:rPr lang="en-US" sz="2000" b="1" dirty="0">
                        <a:solidFill>
                          <a:srgbClr val="FFFFFF"/>
                        </a:solidFill>
                        <a:latin typeface="Arial" pitchFamily="34" charset="0"/>
                      </a:rPr>
                      <a:t>BBB</a:t>
                    </a:r>
                  </a:p>
                </p:txBody>
              </p:sp>
              <p:sp>
                <p:nvSpPr>
                  <p:cNvPr id="11327" name="Rectangle 44"/>
                  <p:cNvSpPr>
                    <a:spLocks noChangeArrowheads="1"/>
                  </p:cNvSpPr>
                  <p:nvPr/>
                </p:nvSpPr>
                <p:spPr bwMode="auto">
                  <a:xfrm>
                    <a:off x="2729" y="1782"/>
                    <a:ext cx="1088" cy="252"/>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2075" tIns="46038" rIns="92075" bIns="46038">
                    <a:spAutoFit/>
                  </a:bodyPr>
                  <a:lstStyle/>
                  <a:p>
                    <a:pPr eaLnBrk="0" hangingPunct="0">
                      <a:defRPr/>
                    </a:pPr>
                    <a:r>
                      <a:rPr lang="en-US" sz="2000" b="1" dirty="0">
                        <a:solidFill>
                          <a:srgbClr val="FFFFFF"/>
                        </a:solidFill>
                        <a:latin typeface="Arial" pitchFamily="34" charset="0"/>
                      </a:rPr>
                      <a:t>CONTUSION</a:t>
                    </a:r>
                  </a:p>
                </p:txBody>
              </p:sp>
              <p:sp>
                <p:nvSpPr>
                  <p:cNvPr id="3144" name="Rectangle 45"/>
                  <p:cNvSpPr>
                    <a:spLocks noChangeArrowheads="1"/>
                  </p:cNvSpPr>
                  <p:nvPr/>
                </p:nvSpPr>
                <p:spPr bwMode="auto">
                  <a:xfrm>
                    <a:off x="3496" y="2604"/>
                    <a:ext cx="10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2000" b="1" dirty="0">
                        <a:solidFill>
                          <a:srgbClr val="FFFFFF"/>
                        </a:solidFill>
                        <a:latin typeface="Arial" charset="0"/>
                      </a:rPr>
                      <a:t>HEMATOMA</a:t>
                    </a:r>
                  </a:p>
                </p:txBody>
              </p:sp>
              <p:sp>
                <p:nvSpPr>
                  <p:cNvPr id="3145" name="Rectangle 46"/>
                  <p:cNvSpPr>
                    <a:spLocks noChangeArrowheads="1"/>
                  </p:cNvSpPr>
                  <p:nvPr/>
                </p:nvSpPr>
                <p:spPr bwMode="auto">
                  <a:xfrm>
                    <a:off x="4196" y="2002"/>
                    <a:ext cx="143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1900" b="1" dirty="0">
                        <a:solidFill>
                          <a:srgbClr val="FFFFFF"/>
                        </a:solidFill>
                        <a:latin typeface="Arial" charset="0"/>
                      </a:rPr>
                      <a:t>VASCULAR</a:t>
                    </a:r>
                  </a:p>
                  <a:p>
                    <a:pPr algn="ctr">
                      <a:spcBef>
                        <a:spcPct val="0"/>
                      </a:spcBef>
                      <a:buClrTx/>
                      <a:buFontTx/>
                      <a:buNone/>
                    </a:pPr>
                    <a:r>
                      <a:rPr lang="en-US" altLang="en-US" sz="1900" b="1" dirty="0">
                        <a:solidFill>
                          <a:srgbClr val="FFFFFF"/>
                        </a:solidFill>
                        <a:latin typeface="Arial" charset="0"/>
                      </a:rPr>
                      <a:t>DYSREGULATION</a:t>
                    </a:r>
                  </a:p>
                </p:txBody>
              </p:sp>
              <p:sp>
                <p:nvSpPr>
                  <p:cNvPr id="3146" name="Rectangle 47"/>
                  <p:cNvSpPr>
                    <a:spLocks noChangeArrowheads="1"/>
                  </p:cNvSpPr>
                  <p:nvPr/>
                </p:nvSpPr>
                <p:spPr bwMode="auto">
                  <a:xfrm>
                    <a:off x="2443" y="2256"/>
                    <a:ext cx="8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1800" b="1" dirty="0">
                        <a:solidFill>
                          <a:srgbClr val="FFFFFF"/>
                        </a:solidFill>
                        <a:latin typeface="Symbol" pitchFamily="18" charset="2"/>
                      </a:rPr>
                      <a:t>­</a:t>
                    </a:r>
                    <a:r>
                      <a:rPr lang="en-US" altLang="en-US" sz="1800" dirty="0">
                        <a:solidFill>
                          <a:srgbClr val="FFFFFF"/>
                        </a:solidFill>
                        <a:latin typeface="Symbol" pitchFamily="18" charset="2"/>
                      </a:rPr>
                      <a:t> </a:t>
                    </a:r>
                    <a:r>
                      <a:rPr lang="en-US" altLang="en-US" sz="1800" b="1" dirty="0">
                        <a:solidFill>
                          <a:srgbClr val="FFFFFF"/>
                        </a:solidFill>
                        <a:latin typeface="Arial" charset="0"/>
                      </a:rPr>
                      <a:t>TISSUE</a:t>
                    </a:r>
                  </a:p>
                  <a:p>
                    <a:pPr algn="ctr">
                      <a:spcBef>
                        <a:spcPct val="0"/>
                      </a:spcBef>
                      <a:buClrTx/>
                      <a:buFontTx/>
                      <a:buNone/>
                    </a:pPr>
                    <a:r>
                      <a:rPr lang="en-US" altLang="en-US" sz="1800" b="1" dirty="0">
                        <a:solidFill>
                          <a:srgbClr val="FFFFFF"/>
                        </a:solidFill>
                        <a:latin typeface="Arial" charset="0"/>
                      </a:rPr>
                      <a:t>OSMOLAR</a:t>
                    </a:r>
                  </a:p>
                  <a:p>
                    <a:pPr algn="ctr">
                      <a:spcBef>
                        <a:spcPct val="0"/>
                      </a:spcBef>
                      <a:buClrTx/>
                      <a:buFontTx/>
                      <a:buNone/>
                    </a:pPr>
                    <a:r>
                      <a:rPr lang="en-US" altLang="en-US" sz="1800" b="1" dirty="0">
                        <a:solidFill>
                          <a:srgbClr val="FFFFFF"/>
                        </a:solidFill>
                        <a:latin typeface="Arial" charset="0"/>
                      </a:rPr>
                      <a:t>LOAD</a:t>
                    </a:r>
                  </a:p>
                </p:txBody>
              </p:sp>
              <p:sp>
                <p:nvSpPr>
                  <p:cNvPr id="3147" name="Rectangle 48"/>
                  <p:cNvSpPr>
                    <a:spLocks noChangeArrowheads="1"/>
                  </p:cNvSpPr>
                  <p:nvPr/>
                </p:nvSpPr>
                <p:spPr bwMode="auto">
                  <a:xfrm>
                    <a:off x="4669" y="2912"/>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1800" b="1" dirty="0">
                        <a:solidFill>
                          <a:srgbClr val="FFFFFF"/>
                        </a:solidFill>
                        <a:latin typeface="Symbol" pitchFamily="18" charset="2"/>
                      </a:rPr>
                      <a:t>­ </a:t>
                    </a:r>
                    <a:r>
                      <a:rPr lang="en-US" altLang="en-US" sz="1800" b="1" dirty="0">
                        <a:solidFill>
                          <a:srgbClr val="FFFFFF"/>
                        </a:solidFill>
                        <a:latin typeface="Arial" charset="0"/>
                      </a:rPr>
                      <a:t>CBV</a:t>
                    </a:r>
                  </a:p>
                </p:txBody>
              </p:sp>
              <p:sp>
                <p:nvSpPr>
                  <p:cNvPr id="3148" name="Rectangle 49"/>
                  <p:cNvSpPr>
                    <a:spLocks noChangeArrowheads="1"/>
                  </p:cNvSpPr>
                  <p:nvPr/>
                </p:nvSpPr>
                <p:spPr bwMode="auto">
                  <a:xfrm>
                    <a:off x="1277" y="2323"/>
                    <a:ext cx="10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2000" b="1" dirty="0">
                        <a:solidFill>
                          <a:srgbClr val="FFFFFF"/>
                        </a:solidFill>
                        <a:latin typeface="Arial" charset="0"/>
                      </a:rPr>
                      <a:t>VASOGENIC</a:t>
                    </a:r>
                  </a:p>
                  <a:p>
                    <a:pPr algn="ctr">
                      <a:spcBef>
                        <a:spcPct val="0"/>
                      </a:spcBef>
                      <a:buClrTx/>
                      <a:buFontTx/>
                      <a:buNone/>
                    </a:pPr>
                    <a:r>
                      <a:rPr lang="en-US" altLang="en-US" sz="2000" b="1" dirty="0">
                        <a:solidFill>
                          <a:srgbClr val="FFFFFF"/>
                        </a:solidFill>
                        <a:latin typeface="Arial" charset="0"/>
                      </a:rPr>
                      <a:t>EDEMA</a:t>
                    </a:r>
                  </a:p>
                </p:txBody>
              </p:sp>
              <p:sp>
                <p:nvSpPr>
                  <p:cNvPr id="3149" name="Rectangle 50"/>
                  <p:cNvSpPr>
                    <a:spLocks noChangeArrowheads="1"/>
                  </p:cNvSpPr>
                  <p:nvPr/>
                </p:nvSpPr>
                <p:spPr bwMode="auto">
                  <a:xfrm>
                    <a:off x="1483" y="2960"/>
                    <a:ext cx="96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ClrTx/>
                      <a:buFontTx/>
                      <a:buNone/>
                    </a:pPr>
                    <a:r>
                      <a:rPr lang="en-US" altLang="en-US" sz="1700" b="1" dirty="0">
                        <a:solidFill>
                          <a:srgbClr val="FFFFFF"/>
                        </a:solidFill>
                        <a:latin typeface="Arial" charset="0"/>
                      </a:rPr>
                      <a:t>ASTROCYTE</a:t>
                    </a:r>
                  </a:p>
                  <a:p>
                    <a:pPr algn="ctr">
                      <a:spcBef>
                        <a:spcPct val="0"/>
                      </a:spcBef>
                      <a:buClrTx/>
                      <a:buFontTx/>
                      <a:buNone/>
                    </a:pPr>
                    <a:r>
                      <a:rPr lang="en-US" altLang="en-US" sz="1700" b="1" dirty="0">
                        <a:solidFill>
                          <a:srgbClr val="FFFFFF"/>
                        </a:solidFill>
                        <a:latin typeface="Arial" charset="0"/>
                      </a:rPr>
                      <a:t>SWELLING</a:t>
                    </a:r>
                  </a:p>
                </p:txBody>
              </p:sp>
              <p:sp>
                <p:nvSpPr>
                  <p:cNvPr id="3150" name="AutoShape 51"/>
                  <p:cNvSpPr>
                    <a:spLocks noChangeArrowheads="1"/>
                  </p:cNvSpPr>
                  <p:nvPr/>
                </p:nvSpPr>
                <p:spPr bwMode="auto">
                  <a:xfrm rot="18900000" flipH="1">
                    <a:off x="4084" y="1498"/>
                    <a:ext cx="232" cy="598"/>
                  </a:xfrm>
                  <a:prstGeom prst="downArrow">
                    <a:avLst>
                      <a:gd name="adj1" fmla="val 50000"/>
                      <a:gd name="adj2" fmla="val 128891"/>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51" name="AutoShape 52"/>
                  <p:cNvSpPr>
                    <a:spLocks noChangeArrowheads="1"/>
                  </p:cNvSpPr>
                  <p:nvPr/>
                </p:nvSpPr>
                <p:spPr bwMode="auto">
                  <a:xfrm rot="19867456" flipH="1">
                    <a:off x="3432" y="1992"/>
                    <a:ext cx="232" cy="564"/>
                  </a:xfrm>
                  <a:prstGeom prst="downArrow">
                    <a:avLst>
                      <a:gd name="adj1" fmla="val 50000"/>
                      <a:gd name="adj2" fmla="val 121563"/>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52" name="Freeform 53"/>
                  <p:cNvSpPr>
                    <a:spLocks/>
                  </p:cNvSpPr>
                  <p:nvPr/>
                </p:nvSpPr>
                <p:spPr bwMode="auto">
                  <a:xfrm>
                    <a:off x="962" y="665"/>
                    <a:ext cx="213" cy="308"/>
                  </a:xfrm>
                  <a:custGeom>
                    <a:avLst/>
                    <a:gdLst>
                      <a:gd name="T0" fmla="*/ 0 w 425"/>
                      <a:gd name="T1" fmla="*/ 0 h 617"/>
                      <a:gd name="T2" fmla="*/ 1 w 425"/>
                      <a:gd name="T3" fmla="*/ 0 h 617"/>
                      <a:gd name="T4" fmla="*/ 1 w 425"/>
                      <a:gd name="T5" fmla="*/ 0 h 617"/>
                      <a:gd name="T6" fmla="*/ 1 w 425"/>
                      <a:gd name="T7" fmla="*/ 0 h 617"/>
                      <a:gd name="T8" fmla="*/ 1 w 425"/>
                      <a:gd name="T9" fmla="*/ 0 h 617"/>
                      <a:gd name="T10" fmla="*/ 1 w 425"/>
                      <a:gd name="T11" fmla="*/ 0 h 617"/>
                      <a:gd name="T12" fmla="*/ 1 w 425"/>
                      <a:gd name="T13" fmla="*/ 0 h 617"/>
                      <a:gd name="T14" fmla="*/ 0 w 425"/>
                      <a:gd name="T15" fmla="*/ 0 h 617"/>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617"/>
                      <a:gd name="T26" fmla="*/ 425 w 425"/>
                      <a:gd name="T27" fmla="*/ 617 h 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617">
                        <a:moveTo>
                          <a:pt x="0" y="308"/>
                        </a:moveTo>
                        <a:lnTo>
                          <a:pt x="106" y="308"/>
                        </a:lnTo>
                        <a:lnTo>
                          <a:pt x="106" y="0"/>
                        </a:lnTo>
                        <a:lnTo>
                          <a:pt x="319" y="0"/>
                        </a:lnTo>
                        <a:lnTo>
                          <a:pt x="319" y="308"/>
                        </a:lnTo>
                        <a:lnTo>
                          <a:pt x="425" y="308"/>
                        </a:lnTo>
                        <a:lnTo>
                          <a:pt x="212" y="617"/>
                        </a:lnTo>
                        <a:lnTo>
                          <a:pt x="0" y="308"/>
                        </a:lnTo>
                        <a:close/>
                      </a:path>
                    </a:pathLst>
                  </a:custGeom>
                  <a:solidFill>
                    <a:schemeClr val="accent2"/>
                  </a:solidFill>
                  <a:ln>
                    <a:noFill/>
                  </a:ln>
                  <a:extLst>
                    <a:ext uri="{91240B29-F687-4F45-9708-019B960494DF}">
                      <a14:hiddenLine xmlns:a14="http://schemas.microsoft.com/office/drawing/2010/main" w="11113">
                        <a:solidFill>
                          <a:srgbClr val="000000"/>
                        </a:solidFill>
                        <a:prstDash val="solid"/>
                        <a:round/>
                        <a:headEnd/>
                        <a:tailEnd/>
                      </a14:hiddenLine>
                    </a:ext>
                  </a:extLst>
                </p:spPr>
                <p:txBody>
                  <a:bodyPr/>
                  <a:lstStyle/>
                  <a:p>
                    <a:endParaRPr lang="en-US" dirty="0"/>
                  </a:p>
                </p:txBody>
              </p:sp>
              <p:sp>
                <p:nvSpPr>
                  <p:cNvPr id="3153" name="AutoShape 54"/>
                  <p:cNvSpPr>
                    <a:spLocks noChangeArrowheads="1"/>
                  </p:cNvSpPr>
                  <p:nvPr/>
                </p:nvSpPr>
                <p:spPr bwMode="auto">
                  <a:xfrm rot="16200000" flipH="1">
                    <a:off x="2102" y="1578"/>
                    <a:ext cx="232" cy="232"/>
                  </a:xfrm>
                  <a:prstGeom prst="rightArrow">
                    <a:avLst>
                      <a:gd name="adj1" fmla="val 50000"/>
                      <a:gd name="adj2" fmla="val 50005"/>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54" name="AutoShape 55"/>
                  <p:cNvSpPr>
                    <a:spLocks noChangeArrowheads="1"/>
                  </p:cNvSpPr>
                  <p:nvPr/>
                </p:nvSpPr>
                <p:spPr bwMode="auto">
                  <a:xfrm rot="16200000" flipH="1">
                    <a:off x="3166" y="1578"/>
                    <a:ext cx="232" cy="232"/>
                  </a:xfrm>
                  <a:prstGeom prst="rightArrow">
                    <a:avLst>
                      <a:gd name="adj1" fmla="val 50000"/>
                      <a:gd name="adj2" fmla="val 50005"/>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55" name="AutoShape 56"/>
                  <p:cNvSpPr>
                    <a:spLocks noChangeArrowheads="1"/>
                  </p:cNvSpPr>
                  <p:nvPr/>
                </p:nvSpPr>
                <p:spPr bwMode="auto">
                  <a:xfrm rot="16200000" flipH="1">
                    <a:off x="4786" y="2592"/>
                    <a:ext cx="232" cy="232"/>
                  </a:xfrm>
                  <a:prstGeom prst="rightArrow">
                    <a:avLst>
                      <a:gd name="adj1" fmla="val 50000"/>
                      <a:gd name="adj2" fmla="val 50005"/>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56" name="AutoShape 57"/>
                  <p:cNvSpPr>
                    <a:spLocks noChangeArrowheads="1"/>
                  </p:cNvSpPr>
                  <p:nvPr/>
                </p:nvSpPr>
                <p:spPr bwMode="auto">
                  <a:xfrm rot="17541192" flipH="1">
                    <a:off x="3011" y="2001"/>
                    <a:ext cx="232" cy="232"/>
                  </a:xfrm>
                  <a:prstGeom prst="rightArrow">
                    <a:avLst>
                      <a:gd name="adj1" fmla="val 50000"/>
                      <a:gd name="adj2" fmla="val 50005"/>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57" name="AutoShape 58"/>
                  <p:cNvSpPr>
                    <a:spLocks noChangeArrowheads="1"/>
                  </p:cNvSpPr>
                  <p:nvPr/>
                </p:nvSpPr>
                <p:spPr bwMode="auto">
                  <a:xfrm rot="17541192" flipH="1">
                    <a:off x="1995" y="2037"/>
                    <a:ext cx="232" cy="232"/>
                  </a:xfrm>
                  <a:prstGeom prst="rightArrow">
                    <a:avLst>
                      <a:gd name="adj1" fmla="val 50000"/>
                      <a:gd name="adj2" fmla="val 50005"/>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sp>
                <p:nvSpPr>
                  <p:cNvPr id="3158" name="AutoShape 59"/>
                  <p:cNvSpPr>
                    <a:spLocks noChangeArrowheads="1"/>
                  </p:cNvSpPr>
                  <p:nvPr/>
                </p:nvSpPr>
                <p:spPr bwMode="auto">
                  <a:xfrm rot="-2662123">
                    <a:off x="1050" y="2123"/>
                    <a:ext cx="232" cy="1029"/>
                  </a:xfrm>
                  <a:prstGeom prst="downArrow">
                    <a:avLst>
                      <a:gd name="adj1" fmla="val 28278"/>
                      <a:gd name="adj2" fmla="val 155750"/>
                    </a:avLst>
                  </a:prstGeom>
                  <a:solidFill>
                    <a:schemeClr val="accent2"/>
                  </a:solidFill>
                  <a:ln w="12700">
                    <a:solidFill>
                      <a:srgbClr val="FFFFFF"/>
                    </a:solidFill>
                    <a:miter lim="800000"/>
                    <a:headEnd/>
                    <a:tailEnd/>
                  </a:ln>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grpSp>
            <p:sp>
              <p:nvSpPr>
                <p:cNvPr id="264252" name="Rectangle 60"/>
                <p:cNvSpPr>
                  <a:spLocks noChangeArrowheads="1"/>
                </p:cNvSpPr>
                <p:nvPr/>
              </p:nvSpPr>
              <p:spPr bwMode="auto">
                <a:xfrm>
                  <a:off x="2850" y="3515"/>
                  <a:ext cx="799" cy="48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400" b="1" dirty="0">
                      <a:solidFill>
                        <a:srgbClr val="FFFFFF"/>
                      </a:solidFill>
                      <a:effectLst>
                        <a:outerShdw blurRad="38100" dist="38100" dir="2700000" algn="tl">
                          <a:srgbClr val="808080"/>
                        </a:outerShdw>
                      </a:effectLst>
                      <a:latin typeface="Symbol" pitchFamily="18" charset="2"/>
                    </a:rPr>
                    <a:t>­ </a:t>
                  </a:r>
                  <a:r>
                    <a:rPr lang="en-US" sz="4400" b="1" dirty="0">
                      <a:solidFill>
                        <a:srgbClr val="FFFFFF"/>
                      </a:solidFill>
                      <a:effectLst>
                        <a:outerShdw blurRad="38100" dist="38100" dir="2700000" algn="tl">
                          <a:srgbClr val="808080"/>
                        </a:outerShdw>
                      </a:effectLst>
                      <a:latin typeface="Arial" charset="0"/>
                    </a:rPr>
                    <a:t>ICP</a:t>
                  </a:r>
                </a:p>
              </p:txBody>
            </p:sp>
          </p:grpSp>
        </p:grpSp>
        <p:sp>
          <p:nvSpPr>
            <p:cNvPr id="4" name="Oval 3"/>
            <p:cNvSpPr/>
            <p:nvPr/>
          </p:nvSpPr>
          <p:spPr bwMode="auto">
            <a:xfrm>
              <a:off x="3989389" y="4627564"/>
              <a:ext cx="930275" cy="336551"/>
            </a:xfrm>
            <a:prstGeom prst="ellipse">
              <a:avLst/>
            </a:prstGeom>
            <a:solidFill>
              <a:srgbClr val="3333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sz="1100" b="1" dirty="0">
                  <a:solidFill>
                    <a:srgbClr val="FFCC00"/>
                  </a:solidFill>
                  <a:latin typeface="Arial" panose="020B0604020202020204" pitchFamily="34" charset="0"/>
                  <a:cs typeface="Arial" panose="020B0604020202020204" pitchFamily="34" charset="0"/>
                </a:rPr>
                <a:t>AQP-4</a:t>
              </a:r>
            </a:p>
          </p:txBody>
        </p:sp>
        <p:sp>
          <p:nvSpPr>
            <p:cNvPr id="97" name="Oval 96"/>
            <p:cNvSpPr/>
            <p:nvPr/>
          </p:nvSpPr>
          <p:spPr bwMode="auto">
            <a:xfrm>
              <a:off x="3476625" y="3446661"/>
              <a:ext cx="833263" cy="374254"/>
            </a:xfrm>
            <a:prstGeom prst="ellipse">
              <a:avLst/>
            </a:prstGeom>
            <a:solidFill>
              <a:srgbClr val="3333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lstStyle/>
            <a:p>
              <a:pPr>
                <a:defRPr/>
              </a:pPr>
              <a:r>
                <a:rPr lang="en-US" sz="1000" b="1" dirty="0">
                  <a:solidFill>
                    <a:srgbClr val="FFCC00"/>
                  </a:solidFill>
                  <a:latin typeface="Arial" panose="020B0604020202020204" pitchFamily="34" charset="0"/>
                  <a:cs typeface="Arial" panose="020B0604020202020204" pitchFamily="34" charset="0"/>
                </a:rPr>
                <a:t>SUR-1</a:t>
              </a:r>
            </a:p>
          </p:txBody>
        </p:sp>
        <p:sp>
          <p:nvSpPr>
            <p:cNvPr id="98" name="Oval 97"/>
            <p:cNvSpPr/>
            <p:nvPr/>
          </p:nvSpPr>
          <p:spPr bwMode="auto">
            <a:xfrm>
              <a:off x="3205339" y="4322765"/>
              <a:ext cx="1135062" cy="408783"/>
            </a:xfrm>
            <a:prstGeom prst="ellipse">
              <a:avLst/>
            </a:prstGeom>
            <a:solidFill>
              <a:srgbClr val="3333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sz="1000" b="1" dirty="0">
                  <a:solidFill>
                    <a:srgbClr val="FFCC00"/>
                  </a:solidFill>
                  <a:latin typeface="Arial" panose="020B0604020202020204" pitchFamily="34" charset="0"/>
                  <a:cs typeface="Arial" panose="020B0604020202020204" pitchFamily="34" charset="0"/>
                </a:rPr>
                <a:t>HMGB-1 TLR-4</a:t>
              </a:r>
            </a:p>
          </p:txBody>
        </p:sp>
      </p:grpSp>
      <p:grpSp>
        <p:nvGrpSpPr>
          <p:cNvPr id="17" name="Group 16"/>
          <p:cNvGrpSpPr>
            <a:grpSpLocks/>
          </p:cNvGrpSpPr>
          <p:nvPr/>
        </p:nvGrpSpPr>
        <p:grpSpPr bwMode="auto">
          <a:xfrm>
            <a:off x="4338639" y="1057276"/>
            <a:ext cx="6230937" cy="2316163"/>
            <a:chOff x="2814638" y="1057273"/>
            <a:chExt cx="6230938" cy="2316165"/>
          </a:xfrm>
        </p:grpSpPr>
        <p:grpSp>
          <p:nvGrpSpPr>
            <p:cNvPr id="3085" name="Group 17"/>
            <p:cNvGrpSpPr>
              <a:grpSpLocks/>
            </p:cNvGrpSpPr>
            <p:nvPr/>
          </p:nvGrpSpPr>
          <p:grpSpPr bwMode="auto">
            <a:xfrm>
              <a:off x="2814638" y="1276350"/>
              <a:ext cx="6024562" cy="2097088"/>
              <a:chOff x="1773" y="804"/>
              <a:chExt cx="3795" cy="1321"/>
            </a:xfrm>
          </p:grpSpPr>
          <p:cxnSp>
            <p:nvCxnSpPr>
              <p:cNvPr id="3089" name="AutoShape 18"/>
              <p:cNvCxnSpPr>
                <a:cxnSpLocks noChangeShapeType="1"/>
              </p:cNvCxnSpPr>
              <p:nvPr/>
            </p:nvCxnSpPr>
            <p:spPr bwMode="auto">
              <a:xfrm flipV="1">
                <a:off x="1773" y="1661"/>
                <a:ext cx="3062" cy="464"/>
              </a:xfrm>
              <a:prstGeom prst="curvedConnector2">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cxnSp>
          <p:grpSp>
            <p:nvGrpSpPr>
              <p:cNvPr id="3090" name="Group 19"/>
              <p:cNvGrpSpPr>
                <a:grpSpLocks/>
              </p:cNvGrpSpPr>
              <p:nvPr/>
            </p:nvGrpSpPr>
            <p:grpSpPr bwMode="auto">
              <a:xfrm>
                <a:off x="3996" y="804"/>
                <a:ext cx="1572" cy="834"/>
                <a:chOff x="3996" y="804"/>
                <a:chExt cx="1572" cy="834"/>
              </a:xfrm>
            </p:grpSpPr>
            <p:sp>
              <p:nvSpPr>
                <p:cNvPr id="8" name="Rectangle 20"/>
                <p:cNvSpPr>
                  <a:spLocks noChangeArrowheads="1"/>
                </p:cNvSpPr>
                <p:nvPr/>
              </p:nvSpPr>
              <p:spPr bwMode="auto">
                <a:xfrm>
                  <a:off x="4102" y="804"/>
                  <a:ext cx="1466" cy="834"/>
                </a:xfrm>
                <a:prstGeom prst="rect">
                  <a:avLst/>
                </a:prstGeom>
                <a:gradFill flip="none" rotWithShape="1">
                  <a:gsLst>
                    <a:gs pos="0">
                      <a:srgbClr val="FA0000">
                        <a:shade val="30000"/>
                        <a:satMod val="115000"/>
                      </a:srgbClr>
                    </a:gs>
                    <a:gs pos="50000">
                      <a:srgbClr val="FA0000">
                        <a:shade val="67500"/>
                        <a:satMod val="115000"/>
                      </a:srgbClr>
                    </a:gs>
                    <a:gs pos="100000">
                      <a:srgbClr val="FA0000">
                        <a:shade val="100000"/>
                        <a:satMod val="115000"/>
                      </a:srgbClr>
                    </a:gs>
                  </a:gsLst>
                  <a:path path="circle">
                    <a:fillToRect l="100000" b="100000"/>
                  </a:path>
                  <a:tileRect t="-100000" r="-10000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spAutoFit/>
                </a:bodyPr>
                <a:lstStyle/>
                <a:p>
                  <a:pPr eaLnBrk="0" hangingPunct="0">
                    <a:defRPr/>
                  </a:pPr>
                  <a:r>
                    <a:rPr lang="en-US" sz="2000" b="1" dirty="0">
                      <a:solidFill>
                        <a:srgbClr val="FFFFFF"/>
                      </a:solidFill>
                      <a:latin typeface="Arial" pitchFamily="34" charset="0"/>
                    </a:rPr>
                    <a:t>AXONAL</a:t>
                  </a:r>
                </a:p>
                <a:p>
                  <a:pPr eaLnBrk="0" hangingPunct="0">
                    <a:defRPr/>
                  </a:pPr>
                  <a:r>
                    <a:rPr lang="en-US" sz="2000" b="1" dirty="0">
                      <a:solidFill>
                        <a:srgbClr val="FFFFFF"/>
                      </a:solidFill>
                      <a:latin typeface="Arial" pitchFamily="34" charset="0"/>
                    </a:rPr>
                    <a:t>DENDRITIC&amp; SYNAPTIC</a:t>
                  </a:r>
                </a:p>
                <a:p>
                  <a:pPr eaLnBrk="0" hangingPunct="0">
                    <a:defRPr/>
                  </a:pPr>
                  <a:r>
                    <a:rPr lang="en-US" sz="2000" b="1" dirty="0">
                      <a:solidFill>
                        <a:srgbClr val="FFFFFF"/>
                      </a:solidFill>
                      <a:latin typeface="Arial" pitchFamily="34" charset="0"/>
                    </a:rPr>
                    <a:t> INJURY</a:t>
                  </a:r>
                </a:p>
              </p:txBody>
            </p:sp>
            <p:sp>
              <p:nvSpPr>
                <p:cNvPr id="3094" name="AutoShape 21"/>
                <p:cNvSpPr>
                  <a:spLocks noChangeArrowheads="1"/>
                </p:cNvSpPr>
                <p:nvPr/>
              </p:nvSpPr>
              <p:spPr bwMode="auto">
                <a:xfrm>
                  <a:off x="3996" y="1098"/>
                  <a:ext cx="84" cy="232"/>
                </a:xfrm>
                <a:prstGeom prst="rightArrow">
                  <a:avLst>
                    <a:gd name="adj1" fmla="val 50000"/>
                    <a:gd name="adj2" fmla="val 50005"/>
                  </a:avLst>
                </a:prstGeom>
                <a:solidFill>
                  <a:srgbClr val="FA0000"/>
                </a:solidFill>
                <a:ln w="12700">
                  <a:solidFill>
                    <a:srgbClr val="FF0000"/>
                  </a:solidFill>
                  <a:miter lim="800000"/>
                  <a:headEnd/>
                  <a:tailEnd/>
                </a:ln>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endParaRPr lang="en-US" altLang="en-US" sz="1700" dirty="0">
                    <a:solidFill>
                      <a:srgbClr val="00FF00"/>
                    </a:solidFill>
                    <a:latin typeface="Arial Rounded MT Bold" pitchFamily="34" charset="0"/>
                  </a:endParaRPr>
                </a:p>
              </p:txBody>
            </p:sp>
          </p:grpSp>
        </p:grpSp>
        <p:sp>
          <p:nvSpPr>
            <p:cNvPr id="13" name="Oval 12"/>
            <p:cNvSpPr/>
            <p:nvPr/>
          </p:nvSpPr>
          <p:spPr bwMode="auto">
            <a:xfrm>
              <a:off x="8074026" y="1057273"/>
              <a:ext cx="971550" cy="365124"/>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sz="1200" b="1" dirty="0">
                  <a:solidFill>
                    <a:schemeClr val="bg1">
                      <a:lumMod val="85000"/>
                    </a:schemeClr>
                  </a:solidFill>
                  <a:latin typeface="Arial Narrow" panose="020B0606020202030204" pitchFamily="34" charset="0"/>
                </a:rPr>
                <a:t>Calpain</a:t>
              </a:r>
            </a:p>
          </p:txBody>
        </p:sp>
      </p:grpSp>
    </p:spTree>
    <p:extLst>
      <p:ext uri="{BB962C8B-B14F-4D97-AF65-F5344CB8AC3E}">
        <p14:creationId xmlns:p14="http://schemas.microsoft.com/office/powerpoint/2010/main" val="2999903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779588" y="-342900"/>
            <a:ext cx="7772400" cy="1143000"/>
          </a:xfrm>
        </p:spPr>
        <p:txBody>
          <a:bodyPr/>
          <a:lstStyle/>
          <a:p>
            <a:pPr eaLnBrk="1" hangingPunct="1"/>
            <a:r>
              <a:rPr lang="en-US" altLang="en-US" sz="4000" b="1" dirty="0">
                <a:solidFill>
                  <a:srgbClr val="FF9900"/>
                </a:solidFill>
                <a:latin typeface="Calibri" pitchFamily="34" charset="0"/>
              </a:rPr>
              <a:t>Therapies to consider ?</a:t>
            </a:r>
          </a:p>
        </p:txBody>
      </p:sp>
      <p:sp>
        <p:nvSpPr>
          <p:cNvPr id="26627" name="Text Box 3"/>
          <p:cNvSpPr txBox="1">
            <a:spLocks noChangeArrowheads="1"/>
          </p:cNvSpPr>
          <p:nvPr/>
        </p:nvSpPr>
        <p:spPr bwMode="auto">
          <a:xfrm>
            <a:off x="1984375" y="628334"/>
            <a:ext cx="6478588" cy="6001643"/>
          </a:xfrm>
          <a:prstGeom prst="rect">
            <a:avLst/>
          </a:prstGeom>
          <a:noFill/>
          <a:ln w="76200">
            <a:solidFill>
              <a:schemeClr val="accent3">
                <a:lumMod val="85000"/>
              </a:schemeClr>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l" eaLnBrk="0" hangingPunct="0">
              <a:defRPr/>
            </a:pPr>
            <a:r>
              <a:rPr lang="en-US" sz="2400" b="1" u="sng" dirty="0">
                <a:solidFill>
                  <a:srgbClr val="FF9900"/>
                </a:solidFill>
                <a:latin typeface="Calibri" pitchFamily="34" charset="0"/>
              </a:rPr>
              <a:t>Low hanging fruit</a:t>
            </a:r>
            <a:r>
              <a:rPr lang="en-US" sz="2400" b="1" dirty="0">
                <a:solidFill>
                  <a:srgbClr val="FF9900"/>
                </a:solidFill>
                <a:latin typeface="Calibri" pitchFamily="34" charset="0"/>
              </a:rPr>
              <a:t>—FDA approved for other uses</a:t>
            </a:r>
          </a:p>
          <a:p>
            <a:pPr algn="l" eaLnBrk="0" hangingPunct="0">
              <a:buFontTx/>
              <a:buChar char="•"/>
              <a:defRPr/>
            </a:pPr>
            <a:r>
              <a:rPr lang="en-US" sz="2000" b="1" dirty="0">
                <a:solidFill>
                  <a:schemeClr val="bg1"/>
                </a:solidFill>
                <a:latin typeface="Calibri" pitchFamily="34" charset="0"/>
              </a:rPr>
              <a:t>Progesterone</a:t>
            </a:r>
          </a:p>
          <a:p>
            <a:pPr algn="l" eaLnBrk="0" hangingPunct="0">
              <a:buFontTx/>
              <a:buChar char="•"/>
              <a:defRPr/>
            </a:pPr>
            <a:r>
              <a:rPr lang="en-US" sz="2000" b="1" dirty="0">
                <a:solidFill>
                  <a:schemeClr val="bg1"/>
                </a:solidFill>
                <a:latin typeface="Calibri" pitchFamily="34" charset="0"/>
              </a:rPr>
              <a:t>Cyclosporine-A</a:t>
            </a:r>
          </a:p>
          <a:p>
            <a:pPr algn="l" eaLnBrk="0" hangingPunct="0">
              <a:buFontTx/>
              <a:buChar char="•"/>
              <a:defRPr/>
            </a:pPr>
            <a:r>
              <a:rPr lang="en-US" sz="2000" b="1" dirty="0">
                <a:solidFill>
                  <a:schemeClr val="bg1"/>
                </a:solidFill>
                <a:latin typeface="Calibri" pitchFamily="34" charset="0"/>
              </a:rPr>
              <a:t>Simvastatin</a:t>
            </a:r>
          </a:p>
          <a:p>
            <a:pPr algn="l" eaLnBrk="0" hangingPunct="0">
              <a:buFontTx/>
              <a:buChar char="•"/>
              <a:defRPr/>
            </a:pPr>
            <a:r>
              <a:rPr lang="en-US" sz="2000" b="1" dirty="0" err="1">
                <a:solidFill>
                  <a:schemeClr val="bg1"/>
                </a:solidFill>
                <a:latin typeface="Calibri" pitchFamily="34" charset="0"/>
              </a:rPr>
              <a:t>Atorvistatin</a:t>
            </a:r>
            <a:endParaRPr lang="en-US" sz="2000" b="1" dirty="0">
              <a:solidFill>
                <a:schemeClr val="bg1"/>
              </a:solidFill>
              <a:latin typeface="Calibri" pitchFamily="34" charset="0"/>
            </a:endParaRPr>
          </a:p>
          <a:p>
            <a:pPr algn="l" eaLnBrk="0" hangingPunct="0">
              <a:buFontTx/>
              <a:buChar char="•"/>
              <a:defRPr/>
            </a:pPr>
            <a:r>
              <a:rPr lang="en-US" sz="2000" b="1" dirty="0">
                <a:solidFill>
                  <a:schemeClr val="bg1"/>
                </a:solidFill>
                <a:latin typeface="Calibri" pitchFamily="34" charset="0"/>
              </a:rPr>
              <a:t>FK-506</a:t>
            </a:r>
          </a:p>
          <a:p>
            <a:pPr algn="l" eaLnBrk="0" hangingPunct="0">
              <a:buFontTx/>
              <a:buChar char="•"/>
              <a:defRPr/>
            </a:pPr>
            <a:r>
              <a:rPr lang="en-US" sz="2000" b="1" dirty="0" err="1">
                <a:solidFill>
                  <a:schemeClr val="bg1"/>
                </a:solidFill>
                <a:latin typeface="Calibri" pitchFamily="34" charset="0"/>
              </a:rPr>
              <a:t>Minocycline</a:t>
            </a:r>
            <a:endParaRPr lang="en-US" sz="2000" b="1" dirty="0">
              <a:solidFill>
                <a:schemeClr val="bg1"/>
              </a:solidFill>
              <a:latin typeface="Calibri" pitchFamily="34" charset="0"/>
            </a:endParaRPr>
          </a:p>
          <a:p>
            <a:pPr algn="l" eaLnBrk="0" hangingPunct="0">
              <a:buFontTx/>
              <a:buChar char="•"/>
              <a:defRPr/>
            </a:pPr>
            <a:r>
              <a:rPr lang="en-US" sz="2000" b="1" dirty="0" err="1">
                <a:solidFill>
                  <a:schemeClr val="bg1"/>
                </a:solidFill>
                <a:latin typeface="Calibri" pitchFamily="34" charset="0"/>
              </a:rPr>
              <a:t>Rolipram</a:t>
            </a:r>
            <a:endParaRPr lang="en-US" sz="2000" b="1" dirty="0">
              <a:solidFill>
                <a:schemeClr val="bg1"/>
              </a:solidFill>
              <a:latin typeface="Calibri" pitchFamily="34" charset="0"/>
            </a:endParaRPr>
          </a:p>
          <a:p>
            <a:pPr algn="l" eaLnBrk="0" hangingPunct="0">
              <a:buFontTx/>
              <a:buChar char="•"/>
              <a:defRPr/>
            </a:pPr>
            <a:r>
              <a:rPr lang="en-US" sz="2000" b="1" dirty="0" err="1">
                <a:solidFill>
                  <a:schemeClr val="bg1"/>
                </a:solidFill>
                <a:latin typeface="Calibri" pitchFamily="34" charset="0"/>
              </a:rPr>
              <a:t>Nicotinamide</a:t>
            </a:r>
            <a:endParaRPr lang="en-US" sz="2000" b="1" dirty="0">
              <a:solidFill>
                <a:schemeClr val="bg1"/>
              </a:solidFill>
              <a:latin typeface="Calibri" pitchFamily="34" charset="0"/>
            </a:endParaRPr>
          </a:p>
          <a:p>
            <a:pPr algn="l" eaLnBrk="0" hangingPunct="0">
              <a:buFontTx/>
              <a:buChar char="•"/>
              <a:defRPr/>
            </a:pPr>
            <a:r>
              <a:rPr lang="en-US" sz="2000" b="1" dirty="0">
                <a:solidFill>
                  <a:schemeClr val="bg1"/>
                </a:solidFill>
                <a:latin typeface="Calibri" pitchFamily="34" charset="0"/>
              </a:rPr>
              <a:t>Erythropoietin</a:t>
            </a:r>
          </a:p>
          <a:p>
            <a:pPr algn="l" eaLnBrk="0" hangingPunct="0">
              <a:buFontTx/>
              <a:buChar char="•"/>
              <a:defRPr/>
            </a:pPr>
            <a:r>
              <a:rPr lang="en-US" sz="2000" b="1" dirty="0" err="1">
                <a:solidFill>
                  <a:schemeClr val="bg1"/>
                </a:solidFill>
                <a:latin typeface="Calibri" pitchFamily="34" charset="0"/>
              </a:rPr>
              <a:t>Pentostatin</a:t>
            </a:r>
            <a:endParaRPr lang="en-US" sz="2000" b="1" dirty="0">
              <a:solidFill>
                <a:schemeClr val="bg1"/>
              </a:solidFill>
              <a:latin typeface="Calibri" pitchFamily="34" charset="0"/>
            </a:endParaRPr>
          </a:p>
          <a:p>
            <a:pPr algn="l" eaLnBrk="0" hangingPunct="0">
              <a:buFontTx/>
              <a:buChar char="•"/>
              <a:defRPr/>
            </a:pPr>
            <a:r>
              <a:rPr lang="en-US" sz="2000" b="1" dirty="0" err="1">
                <a:solidFill>
                  <a:schemeClr val="bg1"/>
                </a:solidFill>
                <a:latin typeface="Calibri" pitchFamily="34" charset="0"/>
              </a:rPr>
              <a:t>Glibenclamide</a:t>
            </a:r>
            <a:endParaRPr lang="en-US" sz="2000" b="1" dirty="0">
              <a:solidFill>
                <a:schemeClr val="bg1"/>
              </a:solidFill>
              <a:latin typeface="Calibri" pitchFamily="34" charset="0"/>
            </a:endParaRPr>
          </a:p>
          <a:p>
            <a:pPr algn="l" eaLnBrk="0" hangingPunct="0">
              <a:buFontTx/>
              <a:buChar char="•"/>
              <a:defRPr/>
            </a:pPr>
            <a:r>
              <a:rPr lang="en-US" sz="2000" b="1" dirty="0">
                <a:solidFill>
                  <a:schemeClr val="bg1"/>
                </a:solidFill>
                <a:latin typeface="Calibri" pitchFamily="34" charset="0"/>
              </a:rPr>
              <a:t>Lithium</a:t>
            </a:r>
          </a:p>
          <a:p>
            <a:pPr algn="l" eaLnBrk="0" hangingPunct="0">
              <a:buFontTx/>
              <a:buChar char="•"/>
              <a:defRPr/>
            </a:pPr>
            <a:r>
              <a:rPr lang="en-US" sz="2000" b="1" dirty="0">
                <a:solidFill>
                  <a:schemeClr val="bg1"/>
                </a:solidFill>
                <a:latin typeface="Calibri" pitchFamily="34" charset="0"/>
              </a:rPr>
              <a:t>NAC</a:t>
            </a:r>
          </a:p>
          <a:p>
            <a:pPr algn="l" eaLnBrk="0" hangingPunct="0">
              <a:buFontTx/>
              <a:buChar char="•"/>
              <a:defRPr/>
            </a:pPr>
            <a:r>
              <a:rPr lang="en-US" sz="2000" b="1" dirty="0">
                <a:solidFill>
                  <a:schemeClr val="bg1"/>
                </a:solidFill>
                <a:latin typeface="Calibri" pitchFamily="34" charset="0"/>
              </a:rPr>
              <a:t>Amantadine</a:t>
            </a:r>
          </a:p>
          <a:p>
            <a:pPr algn="l" eaLnBrk="0" hangingPunct="0">
              <a:buFontTx/>
              <a:buChar char="•"/>
              <a:defRPr/>
            </a:pPr>
            <a:r>
              <a:rPr lang="en-US" sz="2000" b="1" dirty="0" err="1">
                <a:solidFill>
                  <a:schemeClr val="bg1"/>
                </a:solidFill>
                <a:latin typeface="Calibri" pitchFamily="34" charset="0"/>
              </a:rPr>
              <a:t>Pioglitazone</a:t>
            </a:r>
            <a:endParaRPr lang="en-US" sz="2000" b="1" dirty="0">
              <a:solidFill>
                <a:schemeClr val="bg1"/>
              </a:solidFill>
              <a:latin typeface="Calibri" pitchFamily="34" charset="0"/>
            </a:endParaRPr>
          </a:p>
          <a:p>
            <a:pPr algn="l" eaLnBrk="0" hangingPunct="0">
              <a:buFontTx/>
              <a:buChar char="•"/>
              <a:defRPr/>
            </a:pPr>
            <a:r>
              <a:rPr lang="en-US" sz="2000" b="1" dirty="0" err="1">
                <a:solidFill>
                  <a:schemeClr val="bg1"/>
                </a:solidFill>
                <a:latin typeface="Calibri" pitchFamily="34" charset="0"/>
              </a:rPr>
              <a:t>Levetiracetam</a:t>
            </a:r>
            <a:endParaRPr lang="en-US" sz="2000" b="1" dirty="0">
              <a:solidFill>
                <a:schemeClr val="bg1"/>
              </a:solidFill>
              <a:latin typeface="Calibri" pitchFamily="34" charset="0"/>
            </a:endParaRPr>
          </a:p>
          <a:p>
            <a:pPr algn="l" eaLnBrk="0" hangingPunct="0">
              <a:buFontTx/>
              <a:buChar char="•"/>
              <a:defRPr/>
            </a:pPr>
            <a:r>
              <a:rPr lang="en-US" sz="2000" b="1" dirty="0">
                <a:solidFill>
                  <a:schemeClr val="bg1"/>
                </a:solidFill>
                <a:latin typeface="Calibri" pitchFamily="34" charset="0"/>
              </a:rPr>
              <a:t>Hypothermia</a:t>
            </a:r>
          </a:p>
          <a:p>
            <a:pPr algn="l" eaLnBrk="0" hangingPunct="0">
              <a:buFontTx/>
              <a:buChar char="•"/>
              <a:defRPr/>
            </a:pPr>
            <a:r>
              <a:rPr lang="en-US" sz="2000" b="1" dirty="0" err="1">
                <a:solidFill>
                  <a:schemeClr val="bg1"/>
                </a:solidFill>
                <a:latin typeface="Calibri" pitchFamily="34" charset="0"/>
              </a:rPr>
              <a:t>Kollidon</a:t>
            </a:r>
            <a:r>
              <a:rPr lang="en-US" sz="2000" b="1" dirty="0">
                <a:solidFill>
                  <a:schemeClr val="bg1"/>
                </a:solidFill>
                <a:latin typeface="Calibri" pitchFamily="34" charset="0"/>
              </a:rPr>
              <a:t> VA 64</a:t>
            </a:r>
            <a:endParaRPr lang="en-US" sz="2000" b="1" dirty="0">
              <a:solidFill>
                <a:schemeClr val="bg1"/>
              </a:solidFill>
              <a:latin typeface="Arial" pitchFamily="34" charset="0"/>
            </a:endParaRPr>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2096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67" name="Picture 7" descr="http://cdn7.fotosearch.com/bthumb/CSP/CSP303/k30344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475" y="1295400"/>
            <a:ext cx="2025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410200" y="1295400"/>
            <a:ext cx="5181600" cy="2308324"/>
          </a:xfrm>
          <a:prstGeom prst="rect">
            <a:avLst/>
          </a:prstGeom>
          <a:solidFill>
            <a:schemeClr val="tx1"/>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b="1" dirty="0">
                <a:solidFill>
                  <a:schemeClr val="bg1"/>
                </a:solidFill>
                <a:latin typeface="Calibri" pitchFamily="34" charset="0"/>
              </a:rPr>
              <a:t>To begin we  specifically targeted </a:t>
            </a:r>
          </a:p>
          <a:p>
            <a:pPr>
              <a:defRPr/>
            </a:pPr>
            <a:r>
              <a:rPr lang="en-US" b="1" dirty="0">
                <a:solidFill>
                  <a:srgbClr val="FF9900"/>
                </a:solidFill>
                <a:latin typeface="Calibri" pitchFamily="34" charset="0"/>
              </a:rPr>
              <a:t>low hanging fruit</a:t>
            </a:r>
            <a:r>
              <a:rPr lang="en-US" b="1" dirty="0">
                <a:solidFill>
                  <a:srgbClr val="FFC000"/>
                </a:solidFill>
                <a:latin typeface="Calibri" pitchFamily="34" charset="0"/>
              </a:rPr>
              <a:t> </a:t>
            </a:r>
          </a:p>
          <a:p>
            <a:pPr>
              <a:defRPr/>
            </a:pPr>
            <a:r>
              <a:rPr lang="en-US" b="1" dirty="0">
                <a:solidFill>
                  <a:schemeClr val="bg1"/>
                </a:solidFill>
                <a:latin typeface="Calibri" pitchFamily="34" charset="0"/>
              </a:rPr>
              <a:t>Therapies with </a:t>
            </a:r>
          </a:p>
          <a:p>
            <a:pPr>
              <a:defRPr/>
            </a:pPr>
            <a:r>
              <a:rPr lang="en-US" b="1" dirty="0">
                <a:solidFill>
                  <a:schemeClr val="bg1"/>
                </a:solidFill>
                <a:latin typeface="Calibri" pitchFamily="34" charset="0"/>
              </a:rPr>
              <a:t>1) Strong literature support for in preclinical TBI studies from multiple labs </a:t>
            </a:r>
          </a:p>
          <a:p>
            <a:pPr>
              <a:defRPr/>
            </a:pPr>
            <a:r>
              <a:rPr lang="en-US" b="1" dirty="0">
                <a:solidFill>
                  <a:schemeClr val="bg1"/>
                </a:solidFill>
                <a:latin typeface="Calibri" pitchFamily="34" charset="0"/>
              </a:rPr>
              <a:t>or </a:t>
            </a:r>
          </a:p>
          <a:p>
            <a:pPr>
              <a:defRPr/>
            </a:pPr>
            <a:r>
              <a:rPr lang="en-US" b="1" dirty="0">
                <a:solidFill>
                  <a:schemeClr val="bg1"/>
                </a:solidFill>
                <a:latin typeface="Calibri" pitchFamily="34" charset="0"/>
              </a:rPr>
              <a:t>2) A suggestion of efficacy based on sporadic clinical use and thus could be rapidly taken to an RCT </a:t>
            </a:r>
          </a:p>
        </p:txBody>
      </p:sp>
    </p:spTree>
    <p:extLst>
      <p:ext uri="{BB962C8B-B14F-4D97-AF65-F5344CB8AC3E}">
        <p14:creationId xmlns:p14="http://schemas.microsoft.com/office/powerpoint/2010/main" val="227291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5000">
              <a:schemeClr val="accent1">
                <a:tint val="66000"/>
                <a:satMod val="160000"/>
              </a:schemeClr>
            </a:gs>
            <a:gs pos="73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10" descr="cas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438400"/>
            <a:ext cx="869950" cy="1062038"/>
          </a:xfrm>
          <a:prstGeom prst="rect">
            <a:avLst/>
          </a:prstGeom>
          <a:solidFill>
            <a:srgbClr val="FF0000"/>
          </a:solidFill>
          <a:ln w="38100">
            <a:solidFill>
              <a:schemeClr val="bg1"/>
            </a:solidFill>
            <a:miter lim="800000"/>
            <a:headEnd/>
            <a:tailEnd/>
          </a:ln>
        </p:spPr>
      </p:pic>
      <p:pic>
        <p:nvPicPr>
          <p:cNvPr id="92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06538"/>
            <a:ext cx="2692400" cy="1465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41" descr="3"/>
          <p:cNvPicPr>
            <a:picLocks noChangeAspect="1" noChangeArrowheads="1"/>
          </p:cNvPicPr>
          <p:nvPr/>
        </p:nvPicPr>
        <p:blipFill>
          <a:blip r:embed="rId4"/>
          <a:srcRect l="13828" t="40283" r="12891"/>
          <a:stretch>
            <a:fillRect/>
          </a:stretch>
        </p:blipFill>
        <p:spPr bwMode="auto">
          <a:xfrm>
            <a:off x="4572000" y="1981200"/>
            <a:ext cx="1295400" cy="846138"/>
          </a:xfrm>
          <a:prstGeom prst="rect">
            <a:avLst/>
          </a:prstGeom>
          <a:noFill/>
          <a:ln w="38100">
            <a:solidFill>
              <a:schemeClr val="accent5"/>
            </a:solidFill>
            <a:miter lim="800000"/>
            <a:headEnd/>
            <a:tailEnd/>
          </a:ln>
        </p:spPr>
      </p:pic>
      <p:sp>
        <p:nvSpPr>
          <p:cNvPr id="9221" name="Rectangle 17"/>
          <p:cNvSpPr>
            <a:spLocks noChangeArrowheads="1"/>
          </p:cNvSpPr>
          <p:nvPr/>
        </p:nvSpPr>
        <p:spPr bwMode="auto">
          <a:xfrm>
            <a:off x="1660525" y="609601"/>
            <a:ext cx="3181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ClrTx/>
              <a:buFontTx/>
              <a:buNone/>
            </a:pPr>
            <a:r>
              <a:rPr lang="en-US" altLang="en-US" sz="1800" b="1" u="sng" dirty="0">
                <a:solidFill>
                  <a:schemeClr val="accent1"/>
                </a:solidFill>
                <a:latin typeface="Calibri" pitchFamily="34" charset="0"/>
              </a:rPr>
              <a:t>Controlled Cortical Impact (CCI)</a:t>
            </a:r>
          </a:p>
          <a:p>
            <a:pPr eaLnBrk="1" hangingPunct="1">
              <a:spcBef>
                <a:spcPct val="0"/>
              </a:spcBef>
              <a:buClrTx/>
              <a:buFontTx/>
              <a:buNone/>
            </a:pPr>
            <a:r>
              <a:rPr lang="en-US" altLang="en-US" sz="1800" b="1" dirty="0">
                <a:solidFill>
                  <a:schemeClr val="accent1"/>
                </a:solidFill>
                <a:latin typeface="Calibri" pitchFamily="34" charset="0"/>
              </a:rPr>
              <a:t>(University of Pittsburgh site)</a:t>
            </a:r>
          </a:p>
          <a:p>
            <a:pPr eaLnBrk="1" hangingPunct="1">
              <a:spcBef>
                <a:spcPct val="0"/>
              </a:spcBef>
              <a:buClrTx/>
              <a:buFontTx/>
              <a:buNone/>
            </a:pPr>
            <a:r>
              <a:rPr lang="en-US" altLang="en-US" sz="1800" b="1" dirty="0">
                <a:solidFill>
                  <a:schemeClr val="accent1"/>
                </a:solidFill>
                <a:latin typeface="Calibri" pitchFamily="34" charset="0"/>
              </a:rPr>
              <a:t>C. Edward Dixon, PhD</a:t>
            </a:r>
          </a:p>
        </p:txBody>
      </p:sp>
      <p:sp>
        <p:nvSpPr>
          <p:cNvPr id="19" name="Rectangle 18"/>
          <p:cNvSpPr/>
          <p:nvPr/>
        </p:nvSpPr>
        <p:spPr>
          <a:xfrm>
            <a:off x="1427162" y="3021014"/>
            <a:ext cx="3906838" cy="338137"/>
          </a:xfrm>
          <a:prstGeom prst="rect">
            <a:avLst/>
          </a:prstGeom>
        </p:spPr>
        <p:txBody>
          <a:bodyPr>
            <a:spAutoFit/>
          </a:bodyPr>
          <a:lstStyle/>
          <a:p>
            <a:pPr>
              <a:defRPr/>
            </a:pPr>
            <a:r>
              <a:rPr lang="en-US" sz="1600" b="1" dirty="0">
                <a:solidFill>
                  <a:schemeClr val="accent5"/>
                </a:solidFill>
                <a:latin typeface="Calibri" pitchFamily="34" charset="0"/>
              </a:rPr>
              <a:t>Dixon et al, </a:t>
            </a:r>
            <a:r>
              <a:rPr lang="en-US" sz="1600" b="1" i="1" dirty="0">
                <a:solidFill>
                  <a:schemeClr val="accent5"/>
                </a:solidFill>
                <a:latin typeface="Calibri" pitchFamily="34" charset="0"/>
              </a:rPr>
              <a:t>J Neurosci Methods</a:t>
            </a:r>
            <a:r>
              <a:rPr lang="en-US" sz="1600" b="1" dirty="0">
                <a:solidFill>
                  <a:schemeClr val="accent5"/>
                </a:solidFill>
                <a:latin typeface="Calibri" pitchFamily="34" charset="0"/>
              </a:rPr>
              <a:t>, 1991</a:t>
            </a:r>
          </a:p>
        </p:txBody>
      </p:sp>
      <p:sp>
        <p:nvSpPr>
          <p:cNvPr id="9223" name="TextBox 27"/>
          <p:cNvSpPr txBox="1">
            <a:spLocks noChangeArrowheads="1"/>
          </p:cNvSpPr>
          <p:nvPr/>
        </p:nvSpPr>
        <p:spPr bwMode="auto">
          <a:xfrm>
            <a:off x="1747839" y="109538"/>
            <a:ext cx="877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r>
              <a:rPr lang="en-US" altLang="en-US" sz="2400" b="1" dirty="0">
                <a:solidFill>
                  <a:schemeClr val="bg1"/>
                </a:solidFill>
                <a:latin typeface="Calibri" pitchFamily="34" charset="0"/>
              </a:rPr>
              <a:t>Experimental TBI models for </a:t>
            </a:r>
            <a:r>
              <a:rPr lang="en-US" altLang="en-US" sz="2400" b="1" dirty="0">
                <a:solidFill>
                  <a:srgbClr val="00FF00"/>
                </a:solidFill>
                <a:latin typeface="Calibri" pitchFamily="34" charset="0"/>
              </a:rPr>
              <a:t>primary therapeutic screening </a:t>
            </a:r>
            <a:r>
              <a:rPr lang="en-US" altLang="en-US" sz="2400" b="1" dirty="0">
                <a:solidFill>
                  <a:schemeClr val="bg1"/>
                </a:solidFill>
                <a:latin typeface="Calibri" pitchFamily="34" charset="0"/>
              </a:rPr>
              <a:t>in OBTT</a:t>
            </a:r>
          </a:p>
        </p:txBody>
      </p:sp>
      <p:grpSp>
        <p:nvGrpSpPr>
          <p:cNvPr id="2" name="Group 21"/>
          <p:cNvGrpSpPr>
            <a:grpSpLocks/>
          </p:cNvGrpSpPr>
          <p:nvPr/>
        </p:nvGrpSpPr>
        <p:grpSpPr bwMode="auto">
          <a:xfrm>
            <a:off x="1524000" y="3519488"/>
            <a:ext cx="4495800" cy="3295650"/>
            <a:chOff x="0" y="3519488"/>
            <a:chExt cx="4495800" cy="3295650"/>
          </a:xfrm>
        </p:grpSpPr>
        <p:pic>
          <p:nvPicPr>
            <p:cNvPr id="92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19600"/>
              <a:ext cx="26844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Text Box 3"/>
            <p:cNvSpPr txBox="1">
              <a:spLocks noChangeArrowheads="1"/>
            </p:cNvSpPr>
            <p:nvPr/>
          </p:nvSpPr>
          <p:spPr bwMode="auto">
            <a:xfrm>
              <a:off x="152400" y="3519488"/>
              <a:ext cx="4343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Clr>
                  <a:srgbClr val="FF0000"/>
                </a:buClr>
                <a:buSzPct val="90000"/>
                <a:buFont typeface="Wingdings" pitchFamily="2" charset="2"/>
                <a:buNone/>
              </a:pPr>
              <a:r>
                <a:rPr lang="en-US" altLang="en-US" sz="1800" b="1" u="sng" dirty="0">
                  <a:solidFill>
                    <a:srgbClr val="FFFF66"/>
                  </a:solidFill>
                  <a:latin typeface="Calibri" pitchFamily="34" charset="0"/>
                </a:rPr>
                <a:t>Parasagittal Fluid Percussion Injury (FPI)</a:t>
              </a:r>
            </a:p>
            <a:p>
              <a:pPr eaLnBrk="1" hangingPunct="1">
                <a:spcBef>
                  <a:spcPct val="0"/>
                </a:spcBef>
                <a:buClr>
                  <a:srgbClr val="FF0000"/>
                </a:buClr>
                <a:buSzPct val="90000"/>
                <a:buFont typeface="Wingdings" pitchFamily="2" charset="2"/>
                <a:buNone/>
              </a:pPr>
              <a:r>
                <a:rPr lang="en-US" altLang="en-US" sz="1800" b="1" dirty="0">
                  <a:solidFill>
                    <a:srgbClr val="FFFF66"/>
                  </a:solidFill>
                  <a:latin typeface="Calibri" pitchFamily="34" charset="0"/>
                </a:rPr>
                <a:t>(Miami Project site)</a:t>
              </a:r>
            </a:p>
            <a:p>
              <a:pPr eaLnBrk="1" hangingPunct="1">
                <a:spcBef>
                  <a:spcPct val="0"/>
                </a:spcBef>
                <a:buClr>
                  <a:srgbClr val="FF0000"/>
                </a:buClr>
                <a:buSzPct val="90000"/>
                <a:buFont typeface="Wingdings" pitchFamily="2" charset="2"/>
                <a:buNone/>
              </a:pPr>
              <a:r>
                <a:rPr lang="en-US" altLang="en-US" sz="1800" b="1" dirty="0">
                  <a:solidFill>
                    <a:srgbClr val="FFFF66"/>
                  </a:solidFill>
                  <a:latin typeface="Calibri" pitchFamily="34" charset="0"/>
                </a:rPr>
                <a:t> W.D. Dietrich, PhD, Helen Bramlett, PhD</a:t>
              </a:r>
              <a:r>
                <a:rPr lang="en-US" altLang="en-US" sz="1800" b="1" dirty="0">
                  <a:solidFill>
                    <a:srgbClr val="FFFF00"/>
                  </a:solidFill>
                  <a:latin typeface="Calibri" pitchFamily="34" charset="0"/>
                </a:rPr>
                <a:t>)</a:t>
              </a:r>
            </a:p>
          </p:txBody>
        </p:sp>
        <p:pic>
          <p:nvPicPr>
            <p:cNvPr id="924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724400"/>
              <a:ext cx="914400" cy="130016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246" name="TextBox 10"/>
            <p:cNvSpPr txBox="1">
              <a:spLocks noChangeArrowheads="1"/>
            </p:cNvSpPr>
            <p:nvPr/>
          </p:nvSpPr>
          <p:spPr bwMode="auto">
            <a:xfrm>
              <a:off x="0" y="6477000"/>
              <a:ext cx="419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ClrTx/>
                <a:buFontTx/>
                <a:buNone/>
              </a:pPr>
              <a:r>
                <a:rPr lang="en-US" altLang="en-US" sz="1600" dirty="0">
                  <a:solidFill>
                    <a:srgbClr val="FFFF66"/>
                  </a:solidFill>
                  <a:latin typeface="Calibri" pitchFamily="34" charset="0"/>
                </a:rPr>
                <a:t>Utagawa, Dietrich, &amp; Bramlett, Exp Neurol, 2008</a:t>
              </a:r>
            </a:p>
          </p:txBody>
        </p:sp>
      </p:grpSp>
      <p:pic>
        <p:nvPicPr>
          <p:cNvPr id="922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6238" y="6324600"/>
            <a:ext cx="14017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 name="Group 34"/>
          <p:cNvGrpSpPr>
            <a:grpSpLocks/>
          </p:cNvGrpSpPr>
          <p:nvPr/>
        </p:nvGrpSpPr>
        <p:grpSpPr bwMode="auto">
          <a:xfrm>
            <a:off x="6019800" y="914400"/>
            <a:ext cx="4953000" cy="5029200"/>
            <a:chOff x="4495800" y="914400"/>
            <a:chExt cx="4953000" cy="5029200"/>
          </a:xfrm>
        </p:grpSpPr>
        <p:grpSp>
          <p:nvGrpSpPr>
            <p:cNvPr id="9235" name="Group 23"/>
            <p:cNvGrpSpPr>
              <a:grpSpLocks/>
            </p:cNvGrpSpPr>
            <p:nvPr/>
          </p:nvGrpSpPr>
          <p:grpSpPr bwMode="auto">
            <a:xfrm>
              <a:off x="4495800" y="914400"/>
              <a:ext cx="4953000" cy="3995738"/>
              <a:chOff x="4495800" y="914400"/>
              <a:chExt cx="4953000" cy="3995738"/>
            </a:xfrm>
          </p:grpSpPr>
          <p:pic>
            <p:nvPicPr>
              <p:cNvPr id="9237" name="Picture 29" descr="b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514600"/>
                <a:ext cx="26670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30" descr="DSC00002"/>
              <p:cNvPicPr>
                <a:picLocks noChangeAspect="1" noChangeArrowheads="1"/>
              </p:cNvPicPr>
              <p:nvPr/>
            </p:nvPicPr>
            <p:blipFill>
              <a:blip r:embed="rId9">
                <a:lum bright="36000" contrast="54000"/>
                <a:grayscl/>
                <a:extLst>
                  <a:ext uri="{28A0092B-C50C-407E-A947-70E740481C1C}">
                    <a14:useLocalDpi xmlns:a14="http://schemas.microsoft.com/office/drawing/2010/main" val="0"/>
                  </a:ext>
                </a:extLst>
              </a:blip>
              <a:srcRect l="16086" t="52606" r="38271" b="39711"/>
              <a:stretch>
                <a:fillRect/>
              </a:stretch>
            </p:blipFill>
            <p:spPr bwMode="auto">
              <a:xfrm rot="1935478">
                <a:off x="4999038" y="2632075"/>
                <a:ext cx="271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31" descr="DSC00003"/>
              <p:cNvPicPr>
                <a:picLocks noChangeAspect="1" noChangeArrowheads="1"/>
              </p:cNvPicPr>
              <p:nvPr/>
            </p:nvPicPr>
            <p:blipFill>
              <a:blip r:embed="rId10">
                <a:lum bright="18000" contrast="30000"/>
                <a:grayscl/>
                <a:extLst>
                  <a:ext uri="{28A0092B-C50C-407E-A947-70E740481C1C}">
                    <a14:useLocalDpi xmlns:a14="http://schemas.microsoft.com/office/drawing/2010/main" val="0"/>
                  </a:ext>
                </a:extLst>
              </a:blip>
              <a:srcRect l="51962" t="46834" r="37109" b="41364"/>
              <a:stretch>
                <a:fillRect/>
              </a:stretch>
            </p:blipFill>
            <p:spPr bwMode="auto">
              <a:xfrm rot="2131833">
                <a:off x="6527800" y="2959100"/>
                <a:ext cx="1009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AutoShape 12"/>
              <p:cNvSpPr>
                <a:spLocks noChangeArrowheads="1"/>
              </p:cNvSpPr>
              <p:nvPr/>
            </p:nvSpPr>
            <p:spPr bwMode="auto">
              <a:xfrm>
                <a:off x="6848475" y="3079750"/>
                <a:ext cx="457200" cy="457200"/>
              </a:xfrm>
              <a:prstGeom prst="irregularSeal1">
                <a:avLst/>
              </a:prstGeom>
              <a:solidFill>
                <a:srgbClr val="FFC000"/>
              </a:solidFill>
              <a:ln w="19050">
                <a:solidFill>
                  <a:schemeClr val="bg1"/>
                </a:solidFill>
                <a:miter lim="800000"/>
                <a:headEnd/>
                <a:tailEnd/>
              </a:ln>
            </p:spPr>
            <p:txBody>
              <a:bodyPr wrap="none" anchor="ct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ClrTx/>
                  <a:buFontTx/>
                  <a:buNone/>
                </a:pPr>
                <a:endParaRPr lang="en-US" altLang="en-US" sz="1800" dirty="0">
                  <a:latin typeface="Calibri" pitchFamily="34" charset="0"/>
                </a:endParaRPr>
              </a:p>
            </p:txBody>
          </p:sp>
          <p:sp>
            <p:nvSpPr>
              <p:cNvPr id="9241" name="TextBox 11"/>
              <p:cNvSpPr txBox="1">
                <a:spLocks noChangeArrowheads="1"/>
              </p:cNvSpPr>
              <p:nvPr/>
            </p:nvSpPr>
            <p:spPr bwMode="auto">
              <a:xfrm flipH="1">
                <a:off x="4495800" y="914400"/>
                <a:ext cx="495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r>
                  <a:rPr lang="en-US" altLang="en-US" sz="1800" b="1" u="sng" dirty="0">
                    <a:solidFill>
                      <a:srgbClr val="FFC000"/>
                    </a:solidFill>
                    <a:latin typeface="Calibri" pitchFamily="34" charset="0"/>
                  </a:rPr>
                  <a:t>Penetrating Ballistic-Like Brain Injury (PBBI) </a:t>
                </a:r>
              </a:p>
              <a:p>
                <a:pPr algn="ctr" eaLnBrk="1" hangingPunct="1">
                  <a:spcBef>
                    <a:spcPct val="0"/>
                  </a:spcBef>
                  <a:buClrTx/>
                  <a:buFontTx/>
                  <a:buNone/>
                </a:pPr>
                <a:r>
                  <a:rPr lang="en-US" altLang="en-US" sz="1800" b="1" dirty="0">
                    <a:solidFill>
                      <a:srgbClr val="FFC000"/>
                    </a:solidFill>
                    <a:latin typeface="Calibri" pitchFamily="34" charset="0"/>
                  </a:rPr>
                  <a:t>(WRAIR)</a:t>
                </a:r>
              </a:p>
              <a:p>
                <a:pPr algn="ctr" eaLnBrk="1" hangingPunct="1">
                  <a:spcBef>
                    <a:spcPct val="0"/>
                  </a:spcBef>
                  <a:buClrTx/>
                  <a:buFontTx/>
                  <a:buNone/>
                </a:pPr>
                <a:r>
                  <a:rPr lang="en-US" altLang="en-US" sz="1800" b="1" dirty="0">
                    <a:solidFill>
                      <a:srgbClr val="FFC000"/>
                    </a:solidFill>
                    <a:latin typeface="Calibri" pitchFamily="34" charset="0"/>
                  </a:rPr>
                  <a:t> </a:t>
                </a:r>
                <a:r>
                  <a:rPr lang="en-US" altLang="en-US" sz="1800" b="1" i="1" dirty="0">
                    <a:solidFill>
                      <a:srgbClr val="FFC000"/>
                    </a:solidFill>
                    <a:latin typeface="Calibri" pitchFamily="34" charset="0"/>
                  </a:rPr>
                  <a:t>F. Tortella, PhD</a:t>
                </a:r>
              </a:p>
              <a:p>
                <a:pPr algn="ctr" eaLnBrk="1" hangingPunct="1">
                  <a:spcBef>
                    <a:spcPct val="0"/>
                  </a:spcBef>
                  <a:buClrTx/>
                  <a:buFontTx/>
                  <a:buNone/>
                </a:pPr>
                <a:r>
                  <a:rPr lang="en-US" altLang="en-US" sz="1800" b="1" i="1" dirty="0">
                    <a:solidFill>
                      <a:srgbClr val="FFC000"/>
                    </a:solidFill>
                    <a:latin typeface="Calibri" pitchFamily="34" charset="0"/>
                  </a:rPr>
                  <a:t>Deborah Shear, PhD</a:t>
                </a:r>
              </a:p>
              <a:p>
                <a:pPr algn="ctr" eaLnBrk="1" hangingPunct="1">
                  <a:spcBef>
                    <a:spcPct val="0"/>
                  </a:spcBef>
                  <a:buClrTx/>
                  <a:buFontTx/>
                  <a:buNone/>
                </a:pPr>
                <a:r>
                  <a:rPr lang="en-US" altLang="en-US" sz="1800" b="1" i="1" dirty="0">
                    <a:solidFill>
                      <a:srgbClr val="FFC000"/>
                    </a:solidFill>
                    <a:latin typeface="Calibri" pitchFamily="34" charset="0"/>
                  </a:rPr>
                  <a:t>MAJ Kara Schmid, PhD</a:t>
                </a:r>
              </a:p>
            </p:txBody>
          </p:sp>
          <p:sp>
            <p:nvSpPr>
              <p:cNvPr id="9242" name="TextBox 26"/>
              <p:cNvSpPr txBox="1">
                <a:spLocks noChangeArrowheads="1"/>
              </p:cNvSpPr>
              <p:nvPr/>
            </p:nvSpPr>
            <p:spPr bwMode="auto">
              <a:xfrm>
                <a:off x="5919788" y="4572000"/>
                <a:ext cx="3224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r>
                  <a:rPr lang="en-US" altLang="en-US" sz="1600" b="1" dirty="0">
                    <a:solidFill>
                      <a:srgbClr val="FFC000"/>
                    </a:solidFill>
                    <a:latin typeface="Calibri" pitchFamily="34" charset="0"/>
                  </a:rPr>
                  <a:t>Williams et al, </a:t>
                </a:r>
                <a:r>
                  <a:rPr lang="en-US" altLang="en-US" sz="1600" b="1" i="1" dirty="0">
                    <a:solidFill>
                      <a:srgbClr val="FFC000"/>
                    </a:solidFill>
                    <a:latin typeface="Calibri" pitchFamily="34" charset="0"/>
                  </a:rPr>
                  <a:t>J Neurotrauma</a:t>
                </a:r>
                <a:r>
                  <a:rPr lang="en-US" altLang="en-US" sz="1600" b="1" dirty="0">
                    <a:solidFill>
                      <a:srgbClr val="FFC000"/>
                    </a:solidFill>
                    <a:latin typeface="Calibri" pitchFamily="34" charset="0"/>
                  </a:rPr>
                  <a:t>, 2005</a:t>
                </a:r>
                <a:endParaRPr lang="en-US" altLang="en-US" sz="1600" dirty="0">
                  <a:solidFill>
                    <a:srgbClr val="FFC000"/>
                  </a:solidFill>
                  <a:latin typeface="Arial Rounded MT Bold" pitchFamily="34" charset="0"/>
                </a:endParaRPr>
              </a:p>
            </p:txBody>
          </p:sp>
        </p:grpSp>
        <p:pic>
          <p:nvPicPr>
            <p:cNvPr id="9236" name="Picture 7" descr="4 x at 2h"/>
            <p:cNvPicPr>
              <a:picLocks noChangeAspect="1" noChangeArrowheads="1"/>
            </p:cNvPicPr>
            <p:nvPr/>
          </p:nvPicPr>
          <p:blipFill>
            <a:blip r:embed="rId11">
              <a:lum bright="-6000"/>
              <a:extLst>
                <a:ext uri="{28A0092B-C50C-407E-A947-70E740481C1C}">
                  <a14:useLocalDpi xmlns:a14="http://schemas.microsoft.com/office/drawing/2010/main" val="0"/>
                </a:ext>
              </a:extLst>
            </a:blip>
            <a:srcRect/>
            <a:stretch>
              <a:fillRect/>
            </a:stretch>
          </p:blipFill>
          <p:spPr bwMode="auto">
            <a:xfrm>
              <a:off x="6629400" y="5105400"/>
              <a:ext cx="1676400" cy="83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9" name="Group 35"/>
          <p:cNvGrpSpPr>
            <a:grpSpLocks/>
          </p:cNvGrpSpPr>
          <p:nvPr/>
        </p:nvGrpSpPr>
        <p:grpSpPr bwMode="auto">
          <a:xfrm>
            <a:off x="4648200" y="1676400"/>
            <a:ext cx="5638800" cy="3733800"/>
            <a:chOff x="3124200" y="1676400"/>
            <a:chExt cx="5638800" cy="3733800"/>
          </a:xfrm>
        </p:grpSpPr>
        <p:grpSp>
          <p:nvGrpSpPr>
            <p:cNvPr id="9228" name="Group 31"/>
            <p:cNvGrpSpPr>
              <a:grpSpLocks/>
            </p:cNvGrpSpPr>
            <p:nvPr/>
          </p:nvGrpSpPr>
          <p:grpSpPr bwMode="auto">
            <a:xfrm>
              <a:off x="3124200" y="1676400"/>
              <a:ext cx="4114800" cy="3581400"/>
              <a:chOff x="3124200" y="1676400"/>
              <a:chExt cx="4114800" cy="3581400"/>
            </a:xfrm>
          </p:grpSpPr>
          <p:cxnSp>
            <p:nvCxnSpPr>
              <p:cNvPr id="9230" name="Straight Arrow Connector 24"/>
              <p:cNvCxnSpPr>
                <a:cxnSpLocks noChangeShapeType="1"/>
              </p:cNvCxnSpPr>
              <p:nvPr/>
            </p:nvCxnSpPr>
            <p:spPr bwMode="auto">
              <a:xfrm flipH="1">
                <a:off x="4114800" y="1676400"/>
                <a:ext cx="457200" cy="381000"/>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9231" name="Straight Arrow Connector 28"/>
              <p:cNvCxnSpPr>
                <a:cxnSpLocks noChangeShapeType="1"/>
              </p:cNvCxnSpPr>
              <p:nvPr/>
            </p:nvCxnSpPr>
            <p:spPr bwMode="auto">
              <a:xfrm>
                <a:off x="3124200" y="4953000"/>
                <a:ext cx="381000" cy="304800"/>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4" name="TextBox 30"/>
              <p:cNvSpPr txBox="1">
                <a:spLocks noChangeArrowheads="1"/>
              </p:cNvSpPr>
              <p:nvPr/>
            </p:nvSpPr>
            <p:spPr bwMode="auto">
              <a:xfrm>
                <a:off x="4191000" y="3545540"/>
                <a:ext cx="3048000" cy="1077218"/>
              </a:xfrm>
              <a:prstGeom prst="rect">
                <a:avLst/>
              </a:prstGeom>
              <a:solidFill>
                <a:schemeClr val="bg1"/>
              </a:solidFill>
              <a:ln w="57150">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3200" b="1" dirty="0">
                    <a:solidFill>
                      <a:srgbClr val="FF0000"/>
                    </a:solidFill>
                    <a:latin typeface="Calibri" pitchFamily="34" charset="0"/>
                  </a:rPr>
                  <a:t>Three VERY different  lesions</a:t>
                </a:r>
              </a:p>
            </p:txBody>
          </p:sp>
        </p:grpSp>
        <p:cxnSp>
          <p:nvCxnSpPr>
            <p:cNvPr id="9229" name="Straight Arrow Connector 27"/>
            <p:cNvCxnSpPr>
              <a:cxnSpLocks noChangeShapeType="1"/>
            </p:cNvCxnSpPr>
            <p:nvPr/>
          </p:nvCxnSpPr>
          <p:spPr bwMode="auto">
            <a:xfrm flipH="1">
              <a:off x="7924800" y="5334000"/>
              <a:ext cx="838200" cy="76200"/>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7329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10242" name="Group 16"/>
          <p:cNvGrpSpPr>
            <a:grpSpLocks/>
          </p:cNvGrpSpPr>
          <p:nvPr/>
        </p:nvGrpSpPr>
        <p:grpSpPr bwMode="auto">
          <a:xfrm>
            <a:off x="1671638" y="914401"/>
            <a:ext cx="8839200" cy="3686175"/>
            <a:chOff x="147638" y="914400"/>
            <a:chExt cx="8839200" cy="3686175"/>
          </a:xfrm>
        </p:grpSpPr>
        <p:grpSp>
          <p:nvGrpSpPr>
            <p:cNvPr id="10244" name="Group 24"/>
            <p:cNvGrpSpPr>
              <a:grpSpLocks/>
            </p:cNvGrpSpPr>
            <p:nvPr/>
          </p:nvGrpSpPr>
          <p:grpSpPr bwMode="auto">
            <a:xfrm>
              <a:off x="147638" y="914400"/>
              <a:ext cx="8839200" cy="3686175"/>
              <a:chOff x="147632" y="914400"/>
              <a:chExt cx="8839200" cy="3686176"/>
            </a:xfrm>
          </p:grpSpPr>
          <p:grpSp>
            <p:nvGrpSpPr>
              <p:cNvPr id="10246" name="Group 18"/>
              <p:cNvGrpSpPr>
                <a:grpSpLocks/>
              </p:cNvGrpSpPr>
              <p:nvPr/>
            </p:nvGrpSpPr>
            <p:grpSpPr bwMode="auto">
              <a:xfrm>
                <a:off x="3200400" y="1476375"/>
                <a:ext cx="2986088" cy="3124201"/>
                <a:chOff x="3224" y="-576"/>
                <a:chExt cx="1881" cy="1968"/>
              </a:xfrm>
            </p:grpSpPr>
            <p:pic>
              <p:nvPicPr>
                <p:cNvPr id="1024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 y="-576"/>
                  <a:ext cx="1344" cy="1344"/>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 Box 16"/>
                <p:cNvSpPr txBox="1">
                  <a:spLocks noChangeArrowheads="1"/>
                </p:cNvSpPr>
                <p:nvPr/>
              </p:nvSpPr>
              <p:spPr bwMode="auto">
                <a:xfrm>
                  <a:off x="3332" y="839"/>
                  <a:ext cx="1123" cy="553"/>
                </a:xfrm>
                <a:prstGeom prst="rect">
                  <a:avLst/>
                </a:prstGeom>
                <a:solidFill>
                  <a:schemeClr val="tx1"/>
                </a:solidFill>
                <a:ln w="57150" algn="ctr">
                  <a:solidFill>
                    <a:schemeClr val="tx1"/>
                  </a:solidFill>
                  <a:miter lim="800000"/>
                  <a:headEnd/>
                  <a:tailEnd/>
                </a:ln>
              </p:spPr>
              <p:txBody>
                <a:bodyPr wrap="none">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r>
                    <a:rPr lang="en-US" altLang="en-US" sz="1700" b="1" dirty="0">
                      <a:solidFill>
                        <a:srgbClr val="FF9900"/>
                      </a:solidFill>
                      <a:latin typeface="Calibri" pitchFamily="34" charset="0"/>
                    </a:rPr>
                    <a:t>FPI in Micropig</a:t>
                  </a:r>
                </a:p>
                <a:p>
                  <a:pPr algn="ctr" eaLnBrk="1" hangingPunct="1">
                    <a:spcBef>
                      <a:spcPct val="0"/>
                    </a:spcBef>
                    <a:buClrTx/>
                    <a:buFontTx/>
                    <a:buNone/>
                  </a:pPr>
                  <a:r>
                    <a:rPr lang="en-US" altLang="en-US" sz="1700" b="1" dirty="0">
                      <a:solidFill>
                        <a:srgbClr val="FF9900"/>
                      </a:solidFill>
                      <a:latin typeface="Calibri" pitchFamily="34" charset="0"/>
                    </a:rPr>
                    <a:t>(VCU)</a:t>
                  </a:r>
                </a:p>
                <a:p>
                  <a:pPr algn="ctr" eaLnBrk="1" hangingPunct="1">
                    <a:spcBef>
                      <a:spcPct val="0"/>
                    </a:spcBef>
                    <a:buClrTx/>
                    <a:buFontTx/>
                    <a:buNone/>
                  </a:pPr>
                  <a:r>
                    <a:rPr lang="en-US" altLang="en-US" sz="1700" b="1" i="1" dirty="0">
                      <a:solidFill>
                        <a:srgbClr val="FF9900"/>
                      </a:solidFill>
                      <a:latin typeface="Calibri" pitchFamily="34" charset="0"/>
                    </a:rPr>
                    <a:t>J. Povlishock, PhD</a:t>
                  </a:r>
                </a:p>
              </p:txBody>
            </p:sp>
            <p:pic>
              <p:nvPicPr>
                <p:cNvPr id="1025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96"/>
                  <a:ext cx="497" cy="1344"/>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sp>
            <p:nvSpPr>
              <p:cNvPr id="10247" name="TextBox 23"/>
              <p:cNvSpPr txBox="1">
                <a:spLocks noChangeArrowheads="1"/>
              </p:cNvSpPr>
              <p:nvPr/>
            </p:nvSpPr>
            <p:spPr bwMode="auto">
              <a:xfrm>
                <a:off x="147632" y="914400"/>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r>
                  <a:rPr lang="en-US" altLang="en-US" sz="2400" b="1" dirty="0">
                    <a:solidFill>
                      <a:srgbClr val="FFC000"/>
                    </a:solidFill>
                    <a:latin typeface="Calibri" pitchFamily="34" charset="0"/>
                  </a:rPr>
                  <a:t>Second Tier Drug Screening of the most promising therapies</a:t>
                </a:r>
              </a:p>
            </p:txBody>
          </p:sp>
        </p:grpSp>
        <p:sp>
          <p:nvSpPr>
            <p:cNvPr id="10245" name="TextBox 15"/>
            <p:cNvSpPr txBox="1">
              <a:spLocks noChangeArrowheads="1"/>
            </p:cNvSpPr>
            <p:nvPr/>
          </p:nvSpPr>
          <p:spPr bwMode="auto">
            <a:xfrm>
              <a:off x="6324600" y="1981200"/>
              <a:ext cx="229552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600CC"/>
                </a:buClr>
                <a:buFont typeface="Wingdings" pitchFamily="2" charset="2"/>
                <a:buChar char="n"/>
                <a:defRPr sz="3200">
                  <a:solidFill>
                    <a:schemeClr val="tx1"/>
                  </a:solidFill>
                  <a:latin typeface="Times" pitchFamily="18" charset="0"/>
                </a:defRPr>
              </a:lvl1pPr>
              <a:lvl2pPr marL="742950" indent="-285750" algn="l" eaLnBrk="0" hangingPunct="0">
                <a:spcBef>
                  <a:spcPct val="20000"/>
                </a:spcBef>
                <a:buClr>
                  <a:srgbClr val="00CC00"/>
                </a:buClr>
                <a:buFont typeface="Wingdings" pitchFamily="2" charset="2"/>
                <a:buChar char="Ø"/>
                <a:defRPr sz="2800">
                  <a:solidFill>
                    <a:schemeClr val="tx1"/>
                  </a:solidFill>
                  <a:latin typeface="Times" pitchFamily="18" charset="0"/>
                </a:defRPr>
              </a:lvl2pPr>
              <a:lvl3pPr marL="1143000" indent="-228600" algn="l" eaLnBrk="0" hangingPunct="0">
                <a:spcBef>
                  <a:spcPct val="20000"/>
                </a:spcBef>
                <a:buChar char="•"/>
                <a:defRPr sz="2400">
                  <a:solidFill>
                    <a:schemeClr val="tx1"/>
                  </a:solidFill>
                  <a:latin typeface="Times" pitchFamily="18" charset="0"/>
                </a:defRPr>
              </a:lvl3pPr>
              <a:lvl4pPr marL="1600200" indent="-228600" algn="l" eaLnBrk="0" hangingPunct="0">
                <a:spcBef>
                  <a:spcPct val="20000"/>
                </a:spcBef>
                <a:buChar char="–"/>
                <a:defRPr sz="2000">
                  <a:solidFill>
                    <a:schemeClr val="tx1"/>
                  </a:solidFill>
                  <a:latin typeface="Times" pitchFamily="18" charset="0"/>
                </a:defRPr>
              </a:lvl4pPr>
              <a:lvl5pPr marL="2057400" indent="-228600" algn="l"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ClrTx/>
                <a:buFontTx/>
                <a:buNone/>
              </a:pPr>
              <a:r>
                <a:rPr lang="en-US" altLang="en-US" sz="1700" b="1" dirty="0">
                  <a:solidFill>
                    <a:srgbClr val="FFC000"/>
                  </a:solidFill>
                  <a:latin typeface="Arial Rounded MT Bold" pitchFamily="34" charset="0"/>
                </a:rPr>
                <a:t>Axonal injury , GFAP, IBA-1 and vascular endpoints </a:t>
              </a:r>
            </a:p>
          </p:txBody>
        </p:sp>
      </p:grpSp>
      <p:pic>
        <p:nvPicPr>
          <p:cNvPr id="102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8938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36984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818</Words>
  <Application>Microsoft Office PowerPoint</Application>
  <PresentationFormat>Widescreen</PresentationFormat>
  <Paragraphs>126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Arial Rounded MT Bold</vt:lpstr>
      <vt:lpstr>Calibri</vt:lpstr>
      <vt:lpstr>Symbol</vt:lpstr>
      <vt:lpstr>Wingdings</vt:lpstr>
      <vt:lpstr>Office Theme</vt:lpstr>
      <vt:lpstr>PowerPoint Presentation</vt:lpstr>
      <vt:lpstr>PowerPoint Presentation</vt:lpstr>
      <vt:lpstr>PowerPoint Presentation</vt:lpstr>
      <vt:lpstr>EVIDENCE FOR A MODEL OF COLLABORATION IN TBI</vt:lpstr>
      <vt:lpstr>PowerPoint Presentation</vt:lpstr>
      <vt:lpstr>PowerPoint Presentation</vt:lpstr>
      <vt:lpstr>Therapies to consider ?</vt:lpstr>
      <vt:lpstr>PowerPoint Presentation</vt:lpstr>
      <vt:lpstr>PowerPoint Presentation</vt:lpstr>
      <vt:lpstr>IMPEDIMENTS TO SUCCESSFUL COLLABORATION IN TBI DISCOVERY</vt:lpstr>
      <vt:lpstr>CAN THESE BARRIERS TO ROUTINE COLLABORATION IN TBI BE RESOLVED?</vt:lpstr>
      <vt:lpstr>PowerPoint Presentation</vt:lpstr>
    </vt:vector>
  </TitlesOfParts>
  <Company>School of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somtech</dc:creator>
  <cp:lastModifiedBy>Feats Inc</cp:lastModifiedBy>
  <cp:revision>29</cp:revision>
  <dcterms:created xsi:type="dcterms:W3CDTF">2015-05-22T17:06:25Z</dcterms:created>
  <dcterms:modified xsi:type="dcterms:W3CDTF">2015-05-27T15:55:16Z</dcterms:modified>
</cp:coreProperties>
</file>